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831" r:id="rId4"/>
    <p:sldId id="836" r:id="rId5"/>
    <p:sldId id="744" r:id="rId6"/>
    <p:sldId id="874" r:id="rId7"/>
    <p:sldId id="786" r:id="rId8"/>
    <p:sldId id="823" r:id="rId9"/>
    <p:sldId id="857" r:id="rId10"/>
    <p:sldId id="798" r:id="rId11"/>
    <p:sldId id="879" r:id="rId12"/>
    <p:sldId id="880" r:id="rId13"/>
    <p:sldId id="884" r:id="rId14"/>
    <p:sldId id="885" r:id="rId15"/>
    <p:sldId id="887" r:id="rId16"/>
    <p:sldId id="886" r:id="rId17"/>
    <p:sldId id="881" r:id="rId18"/>
    <p:sldId id="888" r:id="rId19"/>
    <p:sldId id="846" r:id="rId20"/>
    <p:sldId id="882" r:id="rId21"/>
    <p:sldId id="891" r:id="rId22"/>
    <p:sldId id="890" r:id="rId23"/>
    <p:sldId id="830" r:id="rId24"/>
    <p:sldId id="889" r:id="rId25"/>
    <p:sldId id="855" r:id="rId26"/>
    <p:sldId id="878" r:id="rId27"/>
    <p:sldId id="872" r:id="rId28"/>
  </p:sldIdLst>
  <p:sldSz cx="9144000" cy="5143500" type="screen16x9"/>
  <p:notesSz cx="6858000" cy="9144000"/>
  <p:defaultTextStyle>
    <a:defPPr>
      <a:defRPr lang="zh-C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D4B"/>
    <a:srgbClr val="00B853"/>
    <a:srgbClr val="48BE28"/>
    <a:srgbClr val="6DB939"/>
    <a:srgbClr val="55BD47"/>
    <a:srgbClr val="60CC60"/>
    <a:srgbClr val="A2E197"/>
    <a:srgbClr val="A1C65E"/>
    <a:srgbClr val="6DC74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3" autoAdjust="0"/>
    <p:restoredTop sz="95494" autoAdjust="0"/>
  </p:normalViewPr>
  <p:slideViewPr>
    <p:cSldViewPr>
      <p:cViewPr>
        <p:scale>
          <a:sx n="90" d="100"/>
          <a:sy n="90" d="100"/>
        </p:scale>
        <p:origin x="-1008" y="-498"/>
      </p:cViewPr>
      <p:guideLst>
        <p:guide orient="horz" pos="162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49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7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8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6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1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2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10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3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0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6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24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8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8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6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44CCEC7-3A54-47D1-BB25-17A0FDA63797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1217EC-9E5D-4912-B7E1-4B6211EAB856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2018/12/19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035EFE4-0FA4-468F-9AFD-57F5D7D64AE2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9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4061" y="1130786"/>
            <a:ext cx="9144000" cy="2024680"/>
          </a:xfrm>
          <a:prstGeom prst="rect">
            <a:avLst/>
          </a:prstGeom>
          <a:solidFill>
            <a:schemeClr val="accent2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r="40313"/>
          <a:stretch/>
        </p:blipFill>
        <p:spPr>
          <a:xfrm>
            <a:off x="4559771" y="2341317"/>
            <a:ext cx="3600400" cy="9132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8846" r="78434" b="24039"/>
          <a:stretch/>
        </p:blipFill>
        <p:spPr>
          <a:xfrm>
            <a:off x="5256388" y="3256303"/>
            <a:ext cx="864096" cy="31363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0923" r="78846" b="21154"/>
          <a:stretch/>
        </p:blipFill>
        <p:spPr>
          <a:xfrm>
            <a:off x="6595277" y="3232969"/>
            <a:ext cx="785661" cy="35854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753035" y="3259636"/>
            <a:ext cx="535724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TW" dirty="0" smtClean="0">
                <a:solidFill>
                  <a:srgbClr val="A2E197"/>
                </a:solidFill>
              </a:rPr>
              <a:t>206</a:t>
            </a:r>
            <a:endParaRPr lang="zh-TW" altLang="en-US" dirty="0">
              <a:solidFill>
                <a:srgbClr val="A2E197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87693" y="3263631"/>
            <a:ext cx="535724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TW" dirty="0" smtClean="0">
                <a:solidFill>
                  <a:srgbClr val="A2E197"/>
                </a:solidFill>
              </a:rPr>
              <a:t>212</a:t>
            </a:r>
            <a:endParaRPr lang="zh-TW" altLang="en-US" dirty="0">
              <a:solidFill>
                <a:srgbClr val="A2E197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1430" r="11062" b="53067"/>
          <a:stretch/>
        </p:blipFill>
        <p:spPr>
          <a:xfrm>
            <a:off x="658501" y="1269912"/>
            <a:ext cx="5391150" cy="1143000"/>
          </a:xfrm>
          <a:prstGeom prst="rect">
            <a:avLst/>
          </a:prstGeom>
        </p:spPr>
      </p:pic>
      <p:sp>
        <p:nvSpPr>
          <p:cNvPr id="17" name="框架 16"/>
          <p:cNvSpPr/>
          <p:nvPr/>
        </p:nvSpPr>
        <p:spPr>
          <a:xfrm>
            <a:off x="107505" y="123479"/>
            <a:ext cx="8928992" cy="4896544"/>
          </a:xfrm>
          <a:prstGeom prst="frame">
            <a:avLst>
              <a:gd name="adj1" fmla="val 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4310" r="6163" b="10345"/>
          <a:stretch/>
        </p:blipFill>
        <p:spPr bwMode="auto">
          <a:xfrm>
            <a:off x="899592" y="857272"/>
            <a:ext cx="7486751" cy="41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123478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DengXian" panose="02010600030101010101" pitchFamily="2" charset="-122"/>
                <a:ea typeface="DengXian" panose="02010600030101010101" pitchFamily="2" charset="-122"/>
                <a:cs typeface="Arial Unicode MS" panose="020B0604020202020204" pitchFamily="34" charset="-120"/>
              </a:rPr>
              <a:t>二、官老爺休閒農場</a:t>
            </a:r>
            <a:endParaRPr lang="zh-TW" altLang="en-US" sz="4400" dirty="0">
              <a:latin typeface="DengXian" panose="02010600030101010101" pitchFamily="2" charset="-122"/>
              <a:ea typeface="DengXian" panose="02010600030101010101" pitchFamily="2" charset="-122"/>
              <a:cs typeface="Arial Unicode MS" panose="020B0604020202020204" pitchFamily="34" charset="-120"/>
            </a:endParaRPr>
          </a:p>
        </p:txBody>
      </p:sp>
      <p:sp>
        <p:nvSpPr>
          <p:cNvPr id="4" name="甜甜圈 3"/>
          <p:cNvSpPr/>
          <p:nvPr/>
        </p:nvSpPr>
        <p:spPr>
          <a:xfrm>
            <a:off x="2483768" y="2105961"/>
            <a:ext cx="1368152" cy="1368152"/>
          </a:xfrm>
          <a:prstGeom prst="donut">
            <a:avLst>
              <a:gd name="adj" fmla="val 20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96609" y="34820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官老爺休閒農場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2915816" y="2790037"/>
            <a:ext cx="936104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 t="30870" r="38910" b="34259"/>
          <a:stretch/>
        </p:blipFill>
        <p:spPr bwMode="auto">
          <a:xfrm rot="3978191">
            <a:off x="5561802" y="-198622"/>
            <a:ext cx="754912" cy="12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451709" y="97082"/>
            <a:ext cx="975098" cy="648072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164288" y="375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壯圍鄉新南村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49118" y="486567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3)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6"/>
          <a:stretch/>
        </p:blipFill>
        <p:spPr>
          <a:xfrm>
            <a:off x="185455" y="-13867"/>
            <a:ext cx="239486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77446" y="697868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面積</a:t>
            </a:r>
            <a:r>
              <a:rPr lang="en-US" altLang="zh-TW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﹕268.16 </a:t>
            </a:r>
            <a:r>
              <a:rPr lang="zh-TW" altLang="en-US" sz="28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公頃</a:t>
            </a:r>
          </a:p>
        </p:txBody>
      </p:sp>
      <p:sp>
        <p:nvSpPr>
          <p:cNvPr id="6" name="矩形 5"/>
          <p:cNvSpPr/>
          <p:nvPr/>
        </p:nvSpPr>
        <p:spPr>
          <a:xfrm>
            <a:off x="2877446" y="1221088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商業</a:t>
            </a:r>
            <a:r>
              <a:rPr lang="en-US" altLang="zh-TW" sz="2800" dirty="0" smtClean="0">
                <a:solidFill>
                  <a:srgbClr val="92D050"/>
                </a:solidFill>
                <a:latin typeface="新細明體"/>
                <a:ea typeface="新細明體"/>
                <a:cs typeface="Arial Unicode MS" panose="020B0604020202020204" pitchFamily="34" charset="-120"/>
              </a:rPr>
              <a:t>﹕</a:t>
            </a:r>
            <a:r>
              <a:rPr lang="zh-TW" altLang="en-US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採果、農產品</a:t>
            </a:r>
            <a:r>
              <a:rPr lang="zh-TW" altLang="en-US" sz="28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及 </a:t>
            </a:r>
            <a:r>
              <a:rPr lang="en-US" altLang="zh-TW" sz="28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DIY </a:t>
            </a:r>
            <a:r>
              <a:rPr lang="zh-TW" altLang="en-US" sz="28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34" charset="-120"/>
              </a:rPr>
              <a:t>活動</a:t>
            </a:r>
          </a:p>
        </p:txBody>
      </p:sp>
      <p:sp>
        <p:nvSpPr>
          <p:cNvPr id="9" name="矩形 8"/>
          <p:cNvSpPr/>
          <p:nvPr/>
        </p:nvSpPr>
        <p:spPr>
          <a:xfrm>
            <a:off x="2877446" y="158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原名</a:t>
            </a:r>
            <a:r>
              <a:rPr lang="en-US" altLang="zh-TW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﹕</a:t>
            </a:r>
            <a:r>
              <a:rPr lang="zh-TW" altLang="en-US" sz="2800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金</a:t>
            </a:r>
            <a:r>
              <a:rPr lang="zh-TW" altLang="en-US" sz="28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益草莓園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738755"/>
            <a:ext cx="2715766" cy="271576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29835" y="455142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瓜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瓜風味餐料理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27" y="1744308"/>
            <a:ext cx="1944216" cy="14581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33" y="1830526"/>
            <a:ext cx="1514292" cy="20190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11" y="3948737"/>
            <a:ext cx="1509514" cy="113213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5288" r="16217" b="13451"/>
          <a:stretch/>
        </p:blipFill>
        <p:spPr>
          <a:xfrm>
            <a:off x="2711527" y="3288674"/>
            <a:ext cx="1224136" cy="177756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935663" y="33638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炒冰</a:t>
            </a:r>
            <a:endParaRPr lang="zh-TW" altLang="en-US" sz="2000" dirty="0">
              <a:solidFill>
                <a:schemeClr val="bg2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84431" y="4083918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划竹筏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2574378" y="3245572"/>
            <a:ext cx="2081365" cy="0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4655743" y="3245572"/>
            <a:ext cx="0" cy="646078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633290" y="3912320"/>
            <a:ext cx="946822" cy="0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580112" y="3912320"/>
            <a:ext cx="0" cy="1153922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5580112" y="5052381"/>
            <a:ext cx="3563888" cy="13861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326359" y="1830526"/>
            <a:ext cx="0" cy="3221855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7984335" y="4852634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zh-TW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195486"/>
            <a:ext cx="828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訪談紀錄</a:t>
            </a:r>
            <a:r>
              <a:rPr lang="en-US" altLang="zh-TW" sz="28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﹕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當初為甚麼想創立官老爺休閒農場呢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﹖</a:t>
            </a:r>
            <a:endParaRPr lang="zh-TW" altLang="en-US" sz="2800" dirty="0">
              <a:solidFill>
                <a:schemeClr val="tx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8244408" y="457096"/>
            <a:ext cx="720080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968149" y="457096"/>
            <a:ext cx="0" cy="441891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2" idx="1"/>
          </p:cNvCxnSpPr>
          <p:nvPr/>
        </p:nvCxnSpPr>
        <p:spPr>
          <a:xfrm>
            <a:off x="179512" y="457096"/>
            <a:ext cx="144016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79512" y="457096"/>
            <a:ext cx="0" cy="441891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79512" y="4876006"/>
            <a:ext cx="8784976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直角三角形 23"/>
          <p:cNvSpPr/>
          <p:nvPr/>
        </p:nvSpPr>
        <p:spPr>
          <a:xfrm rot="16200000">
            <a:off x="6419026" y="2308900"/>
            <a:ext cx="2642655" cy="2448273"/>
          </a:xfrm>
          <a:prstGeom prst="rtTriangle">
            <a:avLst/>
          </a:prstGeom>
          <a:solidFill>
            <a:srgbClr val="6D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501788" y="3635797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創立</a:t>
            </a:r>
            <a:endParaRPr lang="en-US" altLang="zh-TW" sz="3600" dirty="0" smtClean="0">
              <a:solidFill>
                <a:schemeClr val="accent2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lang="zh-TW" altLang="en-US" sz="3600" dirty="0" smtClean="0">
                <a:solidFill>
                  <a:schemeClr val="accent2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原因</a:t>
            </a:r>
            <a:endParaRPr lang="zh-TW" altLang="en-US" sz="3600" dirty="0">
              <a:solidFill>
                <a:schemeClr val="accent2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67342" y="702479"/>
            <a:ext cx="8800807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      據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農場主人</a:t>
            </a:r>
            <a:r>
              <a:rPr lang="zh-TW" altLang="en-US" sz="2400" u="sng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官燿金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表示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他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也不曉得自己最後竟然會走「休閒農場」這條路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。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其實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他一開始只是做果園的生意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後來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發現</a:t>
            </a:r>
            <a:r>
              <a:rPr lang="zh-TW" altLang="en-US" sz="2500" b="1" u="sng" dirty="0">
                <a:solidFill>
                  <a:srgbClr val="00B050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不能只是單單販賣蔬菜瓜果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。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他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說，新南比較偏僻、沒有靠在主要道路旁邊，為了招攬遊客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吸引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人潮到新南村落走一走、逛一逛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他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在</a:t>
            </a:r>
            <a:r>
              <a:rPr lang="zh-TW" altLang="en-US" sz="2400" u="sng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林凱俐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教授與另一位林老師的幫助下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接觸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到了「休閒農業」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於是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在一番思量後</a:t>
            </a:r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24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24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便</a:t>
            </a:r>
            <a:r>
              <a:rPr lang="zh-TW" altLang="en-US" sz="24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決定轉型成為休閒農場，</a:t>
            </a:r>
            <a:r>
              <a:rPr lang="zh-TW" altLang="en-US" sz="2500" b="1" u="sng" dirty="0">
                <a:solidFill>
                  <a:srgbClr val="00B050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希望能將遊客引進來。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4082" y="561623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Ink Free" panose="03080402000500000000" pitchFamily="66" charset="0"/>
              </a:rPr>
              <a:t>A:</a:t>
            </a:r>
            <a:endParaRPr lang="zh-TW" altLang="en-US" sz="4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91" y="195485"/>
            <a:ext cx="93474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訪談</a:t>
            </a:r>
            <a:r>
              <a:rPr lang="zh-TW" altLang="en-US" sz="28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紀錄</a:t>
            </a:r>
            <a:r>
              <a:rPr lang="en-US" altLang="zh-TW" sz="28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﹕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請問官先生，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             可以向您詢問一年的來客量大約是多少嗎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endParaRPr lang="zh-TW" altLang="en-US" sz="2800" dirty="0">
              <a:solidFill>
                <a:schemeClr val="tx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4" name="直線接點 3"/>
          <p:cNvCxnSpPr/>
          <p:nvPr/>
        </p:nvCxnSpPr>
        <p:spPr>
          <a:xfrm flipH="1">
            <a:off x="9036496" y="411510"/>
            <a:ext cx="1" cy="4536504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07504" y="843558"/>
            <a:ext cx="0" cy="4104456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07504" y="4948014"/>
            <a:ext cx="8928992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07504" y="843558"/>
            <a:ext cx="2232248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3923928" y="411510"/>
            <a:ext cx="5112569" cy="0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16200000">
            <a:off x="6678786" y="2590301"/>
            <a:ext cx="2304256" cy="2411165"/>
          </a:xfrm>
          <a:prstGeom prst="rtTriangle">
            <a:avLst/>
          </a:prstGeom>
          <a:solidFill>
            <a:srgbClr val="6DB939"/>
          </a:solidFill>
          <a:ln>
            <a:solidFill>
              <a:srgbClr val="6DB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622063" y="3763336"/>
            <a:ext cx="148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一年</a:t>
            </a:r>
            <a:endParaRPr lang="en-US" altLang="zh-TW" sz="3600" dirty="0" smtClean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dirty="0" smtClean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人次</a:t>
            </a:r>
            <a:endParaRPr lang="zh-TW" altLang="en-US" sz="360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637" y="1419622"/>
            <a:ext cx="8386723" cy="222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spc="6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    這</a:t>
            </a:r>
            <a:r>
              <a:rPr lang="zh-TW" altLang="en-US" sz="3200" spc="6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兩年來客數量比較少</a:t>
            </a:r>
            <a:r>
              <a:rPr lang="zh-TW" altLang="en-US" sz="3200" spc="6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200" spc="6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spc="6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大約</a:t>
            </a:r>
            <a:r>
              <a:rPr lang="zh-TW" altLang="en-US" sz="3200" spc="6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在一年有</a:t>
            </a:r>
            <a:r>
              <a:rPr lang="zh-TW" altLang="en-US" sz="3200" b="1" u="sng" spc="600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一萬三</a:t>
            </a:r>
            <a:r>
              <a:rPr lang="en-US" altLang="zh-TW" sz="3200" b="1" u="sng" spc="600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~</a:t>
            </a:r>
            <a:r>
              <a:rPr lang="zh-TW" altLang="en-US" sz="3200" b="1" u="sng" spc="600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一萬五人次</a:t>
            </a:r>
            <a:r>
              <a:rPr lang="zh-TW" altLang="en-US" sz="3200" spc="6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200" spc="6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spc="6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最多</a:t>
            </a:r>
            <a:r>
              <a:rPr lang="zh-TW" altLang="en-US" sz="3200" spc="6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的時候有約</a:t>
            </a:r>
            <a:r>
              <a:rPr lang="zh-TW" altLang="en-US" sz="3200" b="1" u="sng" spc="600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兩萬人</a:t>
            </a:r>
            <a:r>
              <a:rPr lang="zh-TW" altLang="en-US" sz="3200" spc="6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造訪。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92139" y="1149592"/>
            <a:ext cx="8899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>
                <a:latin typeface="Ink Free" panose="03080402000500000000" pitchFamily="66" charset="0"/>
              </a:rPr>
              <a:t>A:</a:t>
            </a:r>
            <a:endParaRPr lang="zh-TW" altLang="en-US" sz="66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911" y="195486"/>
            <a:ext cx="931697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900" b="1" dirty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訪談</a:t>
            </a:r>
            <a:r>
              <a:rPr lang="zh-TW" altLang="en-US" sz="29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紀錄</a:t>
            </a:r>
            <a:r>
              <a:rPr lang="en-US" altLang="zh-TW" sz="2900" b="1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en-US" altLang="zh-TW" sz="29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﹕</a:t>
            </a:r>
            <a:r>
              <a:rPr lang="zh-TW" altLang="en-US" sz="29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請問對在地休閒農場未來的目標及願景是</a:t>
            </a:r>
            <a:r>
              <a:rPr lang="en-US" altLang="zh-TW" sz="2900" dirty="0" smtClean="0">
                <a:solidFill>
                  <a:schemeClr val="tx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﹖</a:t>
            </a:r>
            <a:endParaRPr lang="zh-TW" altLang="en-US" sz="2900" dirty="0">
              <a:solidFill>
                <a:schemeClr val="tx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79512" y="749484"/>
            <a:ext cx="6954935" cy="5428"/>
          </a:xfrm>
          <a:prstGeom prst="line">
            <a:avLst/>
          </a:prstGeom>
          <a:ln w="28575">
            <a:solidFill>
              <a:srgbClr val="48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79512" y="749484"/>
            <a:ext cx="0" cy="4198530"/>
          </a:xfrm>
          <a:prstGeom prst="line">
            <a:avLst/>
          </a:prstGeom>
          <a:ln w="28575">
            <a:solidFill>
              <a:srgbClr val="48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79512" y="4948014"/>
            <a:ext cx="8712968" cy="0"/>
          </a:xfrm>
          <a:prstGeom prst="line">
            <a:avLst/>
          </a:prstGeom>
          <a:ln w="28575">
            <a:solidFill>
              <a:srgbClr val="48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8892480" y="843558"/>
            <a:ext cx="0" cy="4104456"/>
          </a:xfrm>
          <a:prstGeom prst="line">
            <a:avLst/>
          </a:prstGeom>
          <a:ln w="28575">
            <a:solidFill>
              <a:srgbClr val="48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角三角形 10"/>
          <p:cNvSpPr/>
          <p:nvPr/>
        </p:nvSpPr>
        <p:spPr>
          <a:xfrm rot="16200000">
            <a:off x="6591129" y="2646662"/>
            <a:ext cx="2442462" cy="2160240"/>
          </a:xfrm>
          <a:prstGeom prst="rtTriangle">
            <a:avLst/>
          </a:prstGeom>
          <a:solidFill>
            <a:srgbClr val="48BE28"/>
          </a:solidFill>
          <a:ln>
            <a:solidFill>
              <a:srgbClr val="48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7504" y="843558"/>
            <a:ext cx="95098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     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官先生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表示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，宜蘭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是以「農業」為主的地方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0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早期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以傳統農業開始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慢慢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起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步，</a:t>
            </a:r>
            <a:endParaRPr lang="en-US" altLang="zh-TW" sz="30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近來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的休閒農業則是</a:t>
            </a:r>
            <a:r>
              <a:rPr lang="zh-TW" altLang="en-US" sz="3000" b="1" u="sng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一種途徑複雜的經營模式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。</a:t>
            </a:r>
            <a:endParaRPr lang="en-US" altLang="zh-TW" sz="30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他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笑著說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0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其實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他很</a:t>
            </a:r>
            <a:r>
              <a:rPr lang="zh-TW" altLang="en-US" sz="3000" u="sng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希望新南變為全部都是休閒農業的地方</a:t>
            </a:r>
            <a:r>
              <a:rPr lang="zh-TW" altLang="en-US" sz="3000" u="sng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000" u="sng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u="sng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不要</a:t>
            </a:r>
            <a:r>
              <a:rPr lang="zh-TW" altLang="en-US" sz="3000" u="sng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只做傳統農業了</a:t>
            </a:r>
            <a:r>
              <a:rPr lang="zh-TW" altLang="en-US" sz="3000" u="sng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，</a:t>
            </a:r>
            <a:endParaRPr lang="en-US" altLang="zh-TW" sz="3000" u="sng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  <a:p>
            <a:r>
              <a:rPr lang="zh-TW" altLang="en-US" sz="3000" b="1" u="sng" dirty="0" smtClean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經濟</a:t>
            </a:r>
            <a:r>
              <a:rPr lang="zh-TW" altLang="en-US" sz="3000" b="1" u="sng" dirty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農業</a:t>
            </a:r>
            <a:r>
              <a:rPr lang="zh-TW" altLang="en-US" sz="3000" dirty="0">
                <a:latin typeface="Aunt-沉魅体" panose="020B0604000101010104" pitchFamily="34" charset="-122"/>
                <a:ea typeface="Aunt-沉魅体" panose="020B0604000101010104" pitchFamily="34" charset="-122"/>
              </a:rPr>
              <a:t>比較能帶動</a:t>
            </a:r>
            <a:r>
              <a:rPr lang="zh-TW" altLang="en-US" sz="3000" b="1" u="sng" dirty="0" smtClean="0">
                <a:solidFill>
                  <a:srgbClr val="48BE28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發展</a:t>
            </a:r>
            <a:r>
              <a:rPr lang="zh-TW" altLang="en-US" sz="3000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。</a:t>
            </a:r>
            <a:endParaRPr lang="en-US" altLang="zh-TW" sz="3000" dirty="0" smtClean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1520" y="734095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Ink Free" panose="03080402000500000000" pitchFamily="66" charset="0"/>
              </a:rPr>
              <a:t>A:</a:t>
            </a:r>
            <a:endParaRPr lang="zh-TW" altLang="en-US" sz="4400" dirty="0">
              <a:latin typeface="Ink Free" panose="03080402000500000000" pitchFamily="66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573689" y="3726782"/>
            <a:ext cx="14173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展望</a:t>
            </a:r>
            <a:endParaRPr lang="en-US" altLang="zh-TW" sz="3400" dirty="0" smtClean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400" dirty="0" smtClean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未來</a:t>
            </a:r>
            <a:endParaRPr lang="zh-TW" altLang="en-US" sz="340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4275" r="20845" b="11843"/>
          <a:stretch/>
        </p:blipFill>
        <p:spPr bwMode="auto">
          <a:xfrm>
            <a:off x="1475656" y="952183"/>
            <a:ext cx="6120680" cy="40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184071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三、耕堡休閒農場</a:t>
            </a:r>
            <a:endParaRPr lang="zh-TW" altLang="en-US" sz="4400" dirty="0">
              <a:solidFill>
                <a:schemeClr val="bg2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甜甜圈 2"/>
          <p:cNvSpPr/>
          <p:nvPr/>
        </p:nvSpPr>
        <p:spPr>
          <a:xfrm>
            <a:off x="4211960" y="2953174"/>
            <a:ext cx="1152128" cy="1152128"/>
          </a:xfrm>
          <a:prstGeom prst="donut">
            <a:avLst>
              <a:gd name="adj" fmla="val 21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66336" y="41005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耕堡休閒農場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3923928" y="3723878"/>
            <a:ext cx="504056" cy="3766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28096"/>
            <a:ext cx="3554413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953512"/>
            <a:ext cx="3554413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516216" y="4835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三星鄉員山村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8371" y="4815666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5)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9" b="24961"/>
          <a:stretch/>
        </p:blipFill>
        <p:spPr>
          <a:xfrm>
            <a:off x="426421" y="639884"/>
            <a:ext cx="2534869" cy="38596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8113"/>
            <a:ext cx="4032448" cy="30243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4651" y="447531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耕堡休閒農場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42233" y="447531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長埤湖有機園區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091231" y="2931790"/>
            <a:ext cx="1620957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091231" y="230808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認養管理</a:t>
            </a:r>
            <a:endParaRPr lang="zh-TW" altLang="en-US" sz="2800" dirty="0">
              <a:solidFill>
                <a:schemeClr val="accent2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11212" y="129316"/>
            <a:ext cx="73148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休閒農業</a:t>
            </a: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有機農業</a:t>
            </a: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﹕</a:t>
            </a:r>
            <a:r>
              <a:rPr lang="zh-TW" altLang="en-US" sz="22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一種</a:t>
            </a:r>
            <a:r>
              <a:rPr lang="zh-TW" altLang="en-US" sz="2200" u="sng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較不污染環境、不破壞生態</a:t>
            </a:r>
            <a:r>
              <a:rPr lang="zh-TW" altLang="en-US" sz="2200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zh-TW" sz="2200" dirty="0" smtClean="0">
              <a:solidFill>
                <a:schemeClr val="bg2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 smtClean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     並</a:t>
            </a:r>
            <a:r>
              <a:rPr lang="zh-TW" altLang="en-US" sz="22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能提供消費者</a:t>
            </a:r>
            <a:r>
              <a:rPr lang="zh-TW" altLang="en-US" sz="2200" b="1" u="sng" dirty="0">
                <a:solidFill>
                  <a:schemeClr val="bg1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健康與安全</a:t>
            </a:r>
            <a:r>
              <a:rPr lang="zh-TW" altLang="en-US" sz="22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農產品的生產方式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940408" y="4745364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50628" y="1388373"/>
            <a:ext cx="0" cy="955525"/>
            <a:chOff x="1246610" y="1440872"/>
            <a:chExt cx="0" cy="955525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246610" y="1907384"/>
              <a:ext cx="0" cy="4890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246610" y="1440872"/>
              <a:ext cx="0" cy="489013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5578014" y="1365873"/>
            <a:ext cx="0" cy="955525"/>
            <a:chOff x="4375887" y="1440872"/>
            <a:chExt cx="0" cy="955525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4375887" y="1907384"/>
              <a:ext cx="0" cy="48901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375887" y="1440872"/>
              <a:ext cx="0" cy="489013"/>
            </a:xfrm>
            <a:prstGeom prst="line">
              <a:avLst/>
            </a:prstGeom>
            <a:ln w="444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848510" y="3162651"/>
            <a:ext cx="0" cy="957026"/>
            <a:chOff x="2806749" y="3318922"/>
            <a:chExt cx="0" cy="95702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806749" y="3318922"/>
              <a:ext cx="0" cy="4905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806749" y="3786935"/>
              <a:ext cx="0" cy="48901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341883" y="3152151"/>
            <a:ext cx="0" cy="957026"/>
            <a:chOff x="5942025" y="3318922"/>
            <a:chExt cx="0" cy="95702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5942025" y="3318922"/>
              <a:ext cx="0" cy="49051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942025" y="3786935"/>
              <a:ext cx="0" cy="489013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2311308" y="1569240"/>
            <a:ext cx="1191225" cy="408761"/>
          </a:xfrm>
          <a:prstGeom prst="rect">
            <a:avLst/>
          </a:prstGeom>
        </p:spPr>
        <p:txBody>
          <a:bodyPr lIns="86402" tIns="43201" rIns="86402" bIns="43201"/>
          <a:lstStyle/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利排水</a:t>
            </a:r>
            <a:endParaRPr lang="en-US" altLang="zh-CN" dirty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79619" y="1283243"/>
            <a:ext cx="669615" cy="817522"/>
          </a:xfrm>
          <a:prstGeom prst="rect">
            <a:avLst/>
          </a:prstGeom>
        </p:spPr>
        <p:txBody>
          <a:bodyPr lIns="86402" tIns="43201" rIns="86402" bIns="43201"/>
          <a:lstStyle/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除蟲</a:t>
            </a:r>
            <a:endParaRPr lang="en-US" altLang="zh-TW" dirty="0" smtClean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驅蚊</a:t>
            </a:r>
            <a:endParaRPr lang="en-US" altLang="zh-CN" dirty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23929" y="3369006"/>
            <a:ext cx="1512167" cy="719060"/>
          </a:xfrm>
          <a:prstGeom prst="rect">
            <a:avLst/>
          </a:prstGeom>
        </p:spPr>
        <p:txBody>
          <a:bodyPr lIns="86402" tIns="43201" rIns="86402" bIns="43201" anchor="b"/>
          <a:lstStyle/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果皮、樹葉</a:t>
            </a:r>
            <a:endParaRPr lang="en-US" altLang="zh-TW" dirty="0" smtClean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</a:t>
            </a:r>
            <a:r>
              <a:rPr lang="en-US" altLang="zh-TW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無化學</a:t>
            </a:r>
            <a:r>
              <a:rPr lang="en-US" altLang="zh-TW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zh-TW" altLang="en-US" dirty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20841" y="3664439"/>
            <a:ext cx="864095" cy="408762"/>
          </a:xfrm>
          <a:prstGeom prst="rect">
            <a:avLst/>
          </a:prstGeom>
        </p:spPr>
        <p:txBody>
          <a:bodyPr lIns="86402" tIns="43201" rIns="86402" bIns="43201" anchor="b"/>
          <a:lstStyle/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捕果蠅</a:t>
            </a:r>
            <a:endParaRPr lang="en-US" altLang="zh-CN" dirty="0">
              <a:solidFill>
                <a:schemeClr val="accent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51720" y="2229626"/>
            <a:ext cx="1468630" cy="9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r>
              <a:rPr lang="zh-TW" altLang="en-US" sz="2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砂石</a:t>
            </a:r>
            <a:endParaRPr lang="zh-CN" altLang="en-US" sz="2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51920" y="2229624"/>
            <a:ext cx="1468630" cy="967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r>
              <a:rPr lang="zh-TW" altLang="en-US" sz="2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堆肥</a:t>
            </a:r>
            <a:endParaRPr lang="zh-CN" altLang="en-US" sz="2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80112" y="2229626"/>
            <a:ext cx="1468630" cy="967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r>
              <a:rPr lang="zh-TW" altLang="en-US" sz="23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香茅</a:t>
            </a:r>
            <a:endParaRPr lang="zh-CN" altLang="en-US" sz="2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41883" y="2229625"/>
            <a:ext cx="1468630" cy="967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>
              <a:defRPr/>
            </a:pPr>
            <a:r>
              <a:rPr lang="zh-TW" altLang="en-US" sz="2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捕蠅器</a:t>
            </a:r>
            <a:endParaRPr lang="zh-CN" altLang="en-US" sz="2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" y="1438827"/>
            <a:ext cx="1528623" cy="203816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1520" y="12347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長埤湖有機園區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4654" y="36306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導覽</a:t>
            </a:r>
            <a:endParaRPr lang="zh-TW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3" b="56265"/>
          <a:stretch/>
        </p:blipFill>
        <p:spPr>
          <a:xfrm>
            <a:off x="2051720" y="3443860"/>
            <a:ext cx="1522116" cy="1066612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409" r="4832" b="47246"/>
          <a:stretch/>
        </p:blipFill>
        <p:spPr>
          <a:xfrm>
            <a:off x="3764553" y="1048160"/>
            <a:ext cx="1555997" cy="1051231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33" y="401993"/>
            <a:ext cx="1302729" cy="173697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96601"/>
            <a:ext cx="1548172" cy="116112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4068741" y="460089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化合肥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766987" y="465998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殺蟲劑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4241430" y="4659982"/>
            <a:ext cx="877163" cy="343490"/>
            <a:chOff x="4241430" y="4659982"/>
            <a:chExt cx="877163" cy="343490"/>
          </a:xfrm>
        </p:grpSpPr>
        <p:cxnSp>
          <p:nvCxnSpPr>
            <p:cNvPr id="36" name="直線接點 35"/>
            <p:cNvCxnSpPr/>
            <p:nvPr/>
          </p:nvCxnSpPr>
          <p:spPr>
            <a:xfrm>
              <a:off x="4241430" y="4659982"/>
              <a:ext cx="877163" cy="3434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241430" y="4659982"/>
              <a:ext cx="877163" cy="3434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/>
          <p:cNvGrpSpPr/>
          <p:nvPr/>
        </p:nvGrpSpPr>
        <p:grpSpPr>
          <a:xfrm>
            <a:off x="6791560" y="4711665"/>
            <a:ext cx="1083423" cy="350894"/>
            <a:chOff x="6791560" y="4711665"/>
            <a:chExt cx="1083423" cy="350894"/>
          </a:xfrm>
        </p:grpSpPr>
        <p:cxnSp>
          <p:nvCxnSpPr>
            <p:cNvPr id="41" name="直線接點 40"/>
            <p:cNvCxnSpPr/>
            <p:nvPr/>
          </p:nvCxnSpPr>
          <p:spPr>
            <a:xfrm>
              <a:off x="6791560" y="4711665"/>
              <a:ext cx="1083423" cy="3508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>
              <a:off x="6791560" y="4711665"/>
              <a:ext cx="948792" cy="3176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483475" y="333948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生物防治法</a:t>
            </a:r>
          </a:p>
        </p:txBody>
      </p:sp>
    </p:spTree>
    <p:extLst>
      <p:ext uri="{BB962C8B-B14F-4D97-AF65-F5344CB8AC3E}">
        <p14:creationId xmlns:p14="http://schemas.microsoft.com/office/powerpoint/2010/main" val="5971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4167" r="9663" b="8333"/>
          <a:stretch/>
        </p:blipFill>
        <p:spPr bwMode="auto">
          <a:xfrm>
            <a:off x="1187624" y="904411"/>
            <a:ext cx="6840760" cy="40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1477" y="123478"/>
            <a:ext cx="5416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四、</a:t>
            </a:r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天送埤休閒農業區</a:t>
            </a:r>
            <a:endParaRPr lang="zh-TW" altLang="en-US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甜甜圈 2"/>
          <p:cNvSpPr/>
          <p:nvPr/>
        </p:nvSpPr>
        <p:spPr>
          <a:xfrm>
            <a:off x="4698014" y="2237095"/>
            <a:ext cx="2639786" cy="2638173"/>
          </a:xfrm>
          <a:prstGeom prst="donut">
            <a:avLst>
              <a:gd name="adj" fmla="val 1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4135451" y="3503093"/>
            <a:ext cx="945106" cy="2088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054291" y="37119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天送埤休閒農業</a:t>
            </a:r>
            <a:r>
              <a:rPr lang="zh-TW" altLang="en-US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區</a:t>
            </a:r>
            <a:endParaRPr lang="en-US" altLang="zh-TW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00786" y="27466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遊客服務中心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13738" y="4371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安農溪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13738" y="5060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三星鄉天山村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973645" y="4819695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7)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867"/>
            <a:ext cx="6876256" cy="4743063"/>
          </a:xfrm>
          <a:prstGeom prst="rect">
            <a:avLst/>
          </a:prstGeom>
        </p:spPr>
      </p:pic>
      <p:sp>
        <p:nvSpPr>
          <p:cNvPr id="4" name="甜甜圈 3"/>
          <p:cNvSpPr/>
          <p:nvPr/>
        </p:nvSpPr>
        <p:spPr>
          <a:xfrm>
            <a:off x="3959199" y="2031350"/>
            <a:ext cx="864096" cy="864096"/>
          </a:xfrm>
          <a:prstGeom prst="donut">
            <a:avLst>
              <a:gd name="adj" fmla="val 60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84368" y="483493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</a:rPr>
              <a:t>8)</a:t>
            </a:r>
            <a:endParaRPr lang="en-US" altLang="zh-TW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6649" y="6741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觀光立縣</a:t>
            </a:r>
            <a:endParaRPr lang="zh-TW" alt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662328" y="904958"/>
            <a:ext cx="511307" cy="0"/>
          </a:xfrm>
          <a:prstGeom prst="straightConnector1">
            <a:avLst/>
          </a:prstGeom>
          <a:ln w="19050">
            <a:solidFill>
              <a:srgbClr val="00B85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760" y="140290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地名的由來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42760" y="1864568"/>
            <a:ext cx="1936952" cy="0"/>
          </a:xfrm>
          <a:prstGeom prst="line">
            <a:avLst/>
          </a:prstGeom>
          <a:ln w="28575">
            <a:solidFill>
              <a:srgbClr val="95C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2760" y="2029074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 </a:t>
            </a:r>
            <a:r>
              <a:rPr lang="zh-TW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送之水天送來</a:t>
            </a:r>
          </a:p>
        </p:txBody>
      </p:sp>
      <p:sp>
        <p:nvSpPr>
          <p:cNvPr id="15" name="矩形 14"/>
          <p:cNvSpPr/>
          <p:nvPr/>
        </p:nvSpPr>
        <p:spPr>
          <a:xfrm>
            <a:off x="42760" y="2398406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 </a:t>
            </a:r>
            <a:r>
              <a:rPr lang="zh-TW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紀念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人</a:t>
            </a:r>
            <a:r>
              <a:rPr lang="zh-TW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名</a:t>
            </a:r>
            <a:endParaRPr lang="zh-TW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2" y="2767738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「埤</a:t>
            </a:r>
            <a:r>
              <a:rPr lang="zh-TW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」          水池</a:t>
            </a:r>
            <a:endParaRPr lang="zh-TW" alt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831241" y="2952404"/>
            <a:ext cx="504056" cy="0"/>
          </a:xfrm>
          <a:prstGeom prst="straightConnector1">
            <a:avLst/>
          </a:prstGeom>
          <a:ln w="28575">
            <a:solidFill>
              <a:srgbClr val="95CD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9868" y="3436572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面積</a:t>
            </a:r>
            <a:r>
              <a:rPr lang="en-US" altLang="zh-TW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TW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290</a:t>
            </a:r>
            <a:r>
              <a:rPr lang="zh-TW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公頃</a:t>
            </a:r>
          </a:p>
        </p:txBody>
      </p:sp>
      <p:sp>
        <p:nvSpPr>
          <p:cNvPr id="22" name="矩形 21"/>
          <p:cNvSpPr/>
          <p:nvPr/>
        </p:nvSpPr>
        <p:spPr>
          <a:xfrm>
            <a:off x="14621" y="4102285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日夜溫差</a:t>
            </a:r>
            <a:r>
              <a:rPr lang="zh-TW" altLang="en-US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</a:t>
            </a:r>
            <a:r>
              <a:rPr lang="en-US" altLang="zh-TW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礦物質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31088" y="4471617"/>
            <a:ext cx="1992691" cy="0"/>
          </a:xfrm>
          <a:prstGeom prst="line">
            <a:avLst/>
          </a:prstGeom>
          <a:ln w="19050">
            <a:solidFill>
              <a:srgbClr val="95C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31088" y="44727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蔥、蒜、銀柳、梨</a:t>
            </a:r>
          </a:p>
        </p:txBody>
      </p:sp>
    </p:spTree>
    <p:extLst>
      <p:ext uri="{BB962C8B-B14F-4D97-AF65-F5344CB8AC3E}">
        <p14:creationId xmlns:p14="http://schemas.microsoft.com/office/powerpoint/2010/main" val="31092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43808" y="1305230"/>
            <a:ext cx="5616624" cy="468052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80406" y="1354590"/>
            <a:ext cx="1433794" cy="369332"/>
            <a:chOff x="2167226" y="1730685"/>
            <a:chExt cx="1433794" cy="369332"/>
          </a:xfrm>
        </p:grpSpPr>
        <p:sp>
          <p:nvSpPr>
            <p:cNvPr id="4" name="TextBox 4"/>
            <p:cNvSpPr txBox="1"/>
            <p:nvPr/>
          </p:nvSpPr>
          <p:spPr>
            <a:xfrm>
              <a:off x="2595617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研究動機</a:t>
              </a:r>
              <a:endPara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2565301" y="1994043"/>
            <a:ext cx="5616624" cy="46805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94585" y="2041627"/>
            <a:ext cx="1422945" cy="369332"/>
            <a:chOff x="2167226" y="1730685"/>
            <a:chExt cx="1422945" cy="369332"/>
          </a:xfrm>
        </p:grpSpPr>
        <p:sp>
          <p:nvSpPr>
            <p:cNvPr id="9" name="TextBox 4"/>
            <p:cNvSpPr txBox="1"/>
            <p:nvPr/>
          </p:nvSpPr>
          <p:spPr>
            <a:xfrm>
              <a:off x="2584768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相關資訊</a:t>
              </a:r>
              <a:endPara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2211571" y="2698103"/>
            <a:ext cx="5616624" cy="468052"/>
          </a:xfrm>
          <a:prstGeom prst="round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99793" y="2747463"/>
            <a:ext cx="1433794" cy="369332"/>
            <a:chOff x="2167226" y="1730685"/>
            <a:chExt cx="1433794" cy="369332"/>
          </a:xfrm>
        </p:grpSpPr>
        <p:sp>
          <p:nvSpPr>
            <p:cNvPr id="14" name="TextBox 4"/>
            <p:cNvSpPr txBox="1"/>
            <p:nvPr/>
          </p:nvSpPr>
          <p:spPr>
            <a:xfrm>
              <a:off x="2595617" y="173068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實地探訪</a:t>
              </a:r>
              <a:endPara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835696" y="3411813"/>
            <a:ext cx="5616624" cy="468052"/>
          </a:xfrm>
          <a:prstGeom prst="round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88719" y="3461173"/>
            <a:ext cx="1611728" cy="369332"/>
            <a:chOff x="2167226" y="1730685"/>
            <a:chExt cx="1611727" cy="369332"/>
          </a:xfrm>
        </p:grpSpPr>
        <p:sp>
          <p:nvSpPr>
            <p:cNvPr id="19" name="TextBox 4"/>
            <p:cNvSpPr txBox="1"/>
            <p:nvPr/>
          </p:nvSpPr>
          <p:spPr>
            <a:xfrm>
              <a:off x="2595617" y="1730685"/>
              <a:ext cx="11833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心得</a:t>
              </a:r>
              <a:r>
                <a:rPr lang="en-US" altLang="zh-TW" sz="1600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&amp;</a:t>
              </a:r>
              <a:r>
                <a:rPr lang="zh-TW" altLang="en-US" sz="1600" dirty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建議</a:t>
              </a:r>
              <a:endPara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195969" y="1730685"/>
              <a:ext cx="369332" cy="36933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2167226" y="175052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7" y="2410959"/>
            <a:ext cx="2808312" cy="28083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601">
            <a:off x="6457926" y="3645216"/>
            <a:ext cx="2481838" cy="2481838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918634" y="459482"/>
            <a:ext cx="1126613" cy="1126613"/>
          </a:xfrm>
          <a:prstGeom prst="ellipse">
            <a:avLst/>
          </a:prstGeom>
          <a:solidFill>
            <a:srgbClr val="6DC749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4800" dirty="0">
                <a:solidFill>
                  <a:schemeClr val="accent2"/>
                </a:solidFill>
              </a:rPr>
              <a:t>目</a:t>
            </a:r>
            <a:endParaRPr lang="en-US" altLang="zh-TW" sz="4800" dirty="0">
              <a:solidFill>
                <a:schemeClr val="accent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5400000">
            <a:off x="-131644" y="2631278"/>
            <a:ext cx="2580835" cy="64633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7FBC40">
                    <a:lumMod val="60000"/>
                    <a:lumOff val="40000"/>
                  </a:srgbClr>
                </a:solidFill>
                <a:latin typeface="微软雅黑 Light" panose="020F0502020204030204"/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rgbClr val="7FBC40">
                  <a:lumMod val="60000"/>
                  <a:lumOff val="40000"/>
                </a:srgbClr>
              </a:solidFill>
              <a:latin typeface="微软雅黑 Light" panose="020F0502020204030204"/>
              <a:cs typeface="+mn-ea"/>
              <a:sym typeface="+mn-lt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1698856" y="1127485"/>
            <a:ext cx="692780" cy="692780"/>
          </a:xfrm>
          <a:prstGeom prst="ellipse">
            <a:avLst/>
          </a:prstGeom>
          <a:solidFill>
            <a:schemeClr val="tx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TW" altLang="en-US" sz="3600" dirty="0">
                <a:solidFill>
                  <a:schemeClr val="accent2"/>
                </a:solidFill>
              </a:rPr>
              <a:t>錄</a:t>
            </a:r>
          </a:p>
        </p:txBody>
      </p:sp>
    </p:spTree>
    <p:extLst>
      <p:ext uri="{BB962C8B-B14F-4D97-AF65-F5344CB8AC3E}">
        <p14:creationId xmlns:p14="http://schemas.microsoft.com/office/powerpoint/2010/main" val="1027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179512" y="97405"/>
            <a:ext cx="6264696" cy="646331"/>
            <a:chOff x="179512" y="97405"/>
            <a:chExt cx="6264696" cy="646331"/>
          </a:xfrm>
        </p:grpSpPr>
        <p:sp>
          <p:nvSpPr>
            <p:cNvPr id="2" name="矩形 1"/>
            <p:cNvSpPr/>
            <p:nvPr/>
          </p:nvSpPr>
          <p:spPr>
            <a:xfrm>
              <a:off x="179512" y="97405"/>
              <a:ext cx="20809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天送埤休閒農業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區</a:t>
              </a:r>
              <a:endPara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遊客</a:t>
              </a: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服務中心</a:t>
              </a: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260486" y="158961"/>
              <a:ext cx="4183722" cy="523220"/>
              <a:chOff x="2260486" y="158961"/>
              <a:chExt cx="4183722" cy="52322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622943" y="158961"/>
                <a:ext cx="38212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8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蔥仔</a:t>
                </a:r>
                <a:r>
                  <a:rPr lang="zh-TW" altLang="en-US" sz="2800" dirty="0" smtClean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寮市集</a:t>
                </a:r>
                <a:r>
                  <a:rPr lang="en-US" altLang="zh-TW" sz="2800" dirty="0" smtClean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DIY</a:t>
                </a:r>
                <a:r>
                  <a:rPr lang="zh-TW" altLang="en-US" sz="2800" dirty="0" smtClean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體驗館</a:t>
                </a:r>
                <a:endParaRPr lang="zh-TW" altLang="en-US" sz="28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5" name="直線接點 4"/>
              <p:cNvCxnSpPr>
                <a:stCxn id="2" idx="3"/>
              </p:cNvCxnSpPr>
              <p:nvPr/>
            </p:nvCxnSpPr>
            <p:spPr>
              <a:xfrm flipV="1">
                <a:off x="2260486" y="420570"/>
                <a:ext cx="362458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5" y="780814"/>
            <a:ext cx="3816424" cy="286231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04536" y="139038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蔥油餅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36096" y="242773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香茅防蚊磚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8" y="2827844"/>
            <a:ext cx="2905435" cy="21790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47" y="3780236"/>
            <a:ext cx="1368152" cy="10261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4" b="3428"/>
          <a:stretch/>
        </p:blipFill>
        <p:spPr>
          <a:xfrm>
            <a:off x="6300490" y="550184"/>
            <a:ext cx="1943917" cy="177436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8"/>
          <a:stretch/>
        </p:blipFill>
        <p:spPr>
          <a:xfrm>
            <a:off x="7162235" y="3699410"/>
            <a:ext cx="1568772" cy="132744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395533" y="3819642"/>
            <a:ext cx="1980030" cy="864096"/>
            <a:chOff x="395533" y="3819642"/>
            <a:chExt cx="1980030" cy="864096"/>
          </a:xfrm>
        </p:grpSpPr>
        <p:sp>
          <p:nvSpPr>
            <p:cNvPr id="9" name="文字方塊 8"/>
            <p:cNvSpPr txBox="1"/>
            <p:nvPr/>
          </p:nvSpPr>
          <p:spPr>
            <a:xfrm>
              <a:off x="395534" y="399008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農產品加工</a:t>
              </a:r>
              <a:endPara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4" name="框架 13"/>
            <p:cNvSpPr/>
            <p:nvPr/>
          </p:nvSpPr>
          <p:spPr>
            <a:xfrm>
              <a:off x="395533" y="3819642"/>
              <a:ext cx="1980029" cy="864096"/>
            </a:xfrm>
            <a:prstGeom prst="frame">
              <a:avLst>
                <a:gd name="adj1" fmla="val 2655"/>
              </a:avLst>
            </a:prstGeom>
            <a:solidFill>
              <a:srgbClr val="95CD4B"/>
            </a:solidFill>
            <a:ln>
              <a:solidFill>
                <a:srgbClr val="95C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2"/>
          <a:stretch/>
        </p:blipFill>
        <p:spPr>
          <a:xfrm>
            <a:off x="7740352" y="2324547"/>
            <a:ext cx="1296144" cy="13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5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5" y="1531765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6" y="2775070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1760" y="1923678"/>
            <a:ext cx="4801310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04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心得</a:t>
            </a:r>
            <a:r>
              <a:rPr lang="en-US" altLang="zh-TW" sz="60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&amp;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建議</a:t>
            </a:r>
            <a:endParaRPr lang="zh-TW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70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3721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91285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心得</a:t>
            </a:r>
            <a:r>
              <a:rPr lang="en-US" altLang="zh-TW" sz="4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endParaRPr lang="zh-TW" alt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861801" y="981884"/>
            <a:ext cx="1152128" cy="1152128"/>
            <a:chOff x="1835696" y="915566"/>
            <a:chExt cx="1152128" cy="1152128"/>
          </a:xfrm>
        </p:grpSpPr>
        <p:sp>
          <p:nvSpPr>
            <p:cNvPr id="6" name="橢圓 5"/>
            <p:cNvSpPr/>
            <p:nvPr/>
          </p:nvSpPr>
          <p:spPr>
            <a:xfrm>
              <a:off x="1835696" y="915566"/>
              <a:ext cx="1152128" cy="1152128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861801" y="130696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產業轉型</a:t>
              </a:r>
              <a:endParaRPr lang="zh-TW" altLang="en-US" dirty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99592" y="2283718"/>
            <a:ext cx="1121892" cy="1121892"/>
            <a:chOff x="1183036" y="2564802"/>
            <a:chExt cx="1121892" cy="1121892"/>
          </a:xfrm>
        </p:grpSpPr>
        <p:sp>
          <p:nvSpPr>
            <p:cNvPr id="8" name="橢圓 7"/>
            <p:cNvSpPr/>
            <p:nvPr/>
          </p:nvSpPr>
          <p:spPr>
            <a:xfrm>
              <a:off x="1183036" y="2564802"/>
              <a:ext cx="1121892" cy="1121892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89984" y="294108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附加價值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267744" y="3125748"/>
            <a:ext cx="1728192" cy="1728192"/>
            <a:chOff x="2908558" y="2076986"/>
            <a:chExt cx="1728192" cy="1728192"/>
          </a:xfrm>
        </p:grpSpPr>
        <p:sp>
          <p:nvSpPr>
            <p:cNvPr id="9" name="橢圓 8"/>
            <p:cNvSpPr/>
            <p:nvPr/>
          </p:nvSpPr>
          <p:spPr>
            <a:xfrm>
              <a:off x="2908558" y="2076986"/>
              <a:ext cx="1728192" cy="1728192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987824" y="275641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農村文化擴展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7308304" y="2067694"/>
            <a:ext cx="1512168" cy="1521460"/>
            <a:chOff x="7308304" y="2067694"/>
            <a:chExt cx="1512168" cy="1521460"/>
          </a:xfrm>
        </p:grpSpPr>
        <p:sp>
          <p:nvSpPr>
            <p:cNvPr id="16" name="橢圓 15"/>
            <p:cNvSpPr/>
            <p:nvPr/>
          </p:nvSpPr>
          <p:spPr>
            <a:xfrm>
              <a:off x="7308304" y="2067694"/>
              <a:ext cx="1512168" cy="1521460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94974" y="2643758"/>
              <a:ext cx="133882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更了解宜蘭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241414" y="147075"/>
            <a:ext cx="1950313" cy="1950313"/>
            <a:chOff x="5241414" y="147075"/>
            <a:chExt cx="1950313" cy="1950313"/>
          </a:xfrm>
        </p:grpSpPr>
        <p:sp>
          <p:nvSpPr>
            <p:cNvPr id="15" name="橢圓 14"/>
            <p:cNvSpPr/>
            <p:nvPr/>
          </p:nvSpPr>
          <p:spPr>
            <a:xfrm>
              <a:off x="5241414" y="147075"/>
              <a:ext cx="1950313" cy="1950313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316323" y="91556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休閒農業的定義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716016" y="2475332"/>
            <a:ext cx="815610" cy="785040"/>
            <a:chOff x="4908518" y="2659998"/>
            <a:chExt cx="815610" cy="785040"/>
          </a:xfrm>
        </p:grpSpPr>
        <p:sp>
          <p:nvSpPr>
            <p:cNvPr id="17" name="橢圓 16"/>
            <p:cNvSpPr/>
            <p:nvPr/>
          </p:nvSpPr>
          <p:spPr>
            <a:xfrm>
              <a:off x="4908518" y="2659998"/>
              <a:ext cx="815610" cy="785040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93157" y="28678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開心</a:t>
              </a:r>
              <a:endParaRPr lang="zh-TW" altLang="en-US" dirty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216570" y="3589154"/>
            <a:ext cx="1307758" cy="1264786"/>
            <a:chOff x="6216570" y="3589154"/>
            <a:chExt cx="1307758" cy="1264786"/>
          </a:xfrm>
        </p:grpSpPr>
        <p:sp>
          <p:nvSpPr>
            <p:cNvPr id="18" name="橢圓 17"/>
            <p:cNvSpPr/>
            <p:nvPr/>
          </p:nvSpPr>
          <p:spPr>
            <a:xfrm>
              <a:off x="6216570" y="3589154"/>
              <a:ext cx="1307758" cy="1264786"/>
            </a:xfrm>
            <a:prstGeom prst="ellipse">
              <a:avLst/>
            </a:prstGeom>
            <a:solidFill>
              <a:srgbClr val="95C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316451" y="40368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收獲滿滿</a:t>
              </a: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60">
            <a:off x="7546987" y="205601"/>
            <a:ext cx="1273483" cy="169797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682">
            <a:off x="225337" y="3611685"/>
            <a:ext cx="1688844" cy="126663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059">
            <a:off x="7808156" y="3985128"/>
            <a:ext cx="1122892" cy="84217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44">
            <a:off x="3166174" y="160043"/>
            <a:ext cx="1738654" cy="2318203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640">
            <a:off x="4420760" y="3340467"/>
            <a:ext cx="1218777" cy="162503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2"/>
          <a:stretch/>
        </p:blipFill>
        <p:spPr>
          <a:xfrm rot="20941933">
            <a:off x="132134" y="1117219"/>
            <a:ext cx="1525118" cy="106734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 b="51874"/>
          <a:stretch/>
        </p:blipFill>
        <p:spPr>
          <a:xfrm rot="696168">
            <a:off x="5602071" y="2173283"/>
            <a:ext cx="1632899" cy="1131132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6" r="2133" b="5630"/>
          <a:stretch/>
        </p:blipFill>
        <p:spPr>
          <a:xfrm rot="20400142">
            <a:off x="2134525" y="2291335"/>
            <a:ext cx="1151391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 rot="20362696" flipV="1">
            <a:off x="3690939" y="2108598"/>
            <a:ext cx="1818085" cy="814388"/>
          </a:xfrm>
          <a:prstGeom prst="parallelogram">
            <a:avLst>
              <a:gd name="adj" fmla="val 689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 rot="5400000">
            <a:off x="3198614" y="2790230"/>
            <a:ext cx="1504950" cy="872729"/>
          </a:xfrm>
          <a:prstGeom prst="parallelogram">
            <a:avLst>
              <a:gd name="adj" fmla="val 6895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rot="5400000" flipH="1">
            <a:off x="4363046" y="2748559"/>
            <a:ext cx="1341834" cy="1119188"/>
          </a:xfrm>
          <a:prstGeom prst="parallelogram">
            <a:avLst>
              <a:gd name="adj" fmla="val 383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627960" y="1632348"/>
            <a:ext cx="0" cy="84177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033964" y="3226595"/>
            <a:ext cx="840581" cy="4726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246836" y="3226594"/>
            <a:ext cx="703659" cy="3952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 bwMode="auto">
          <a:xfrm>
            <a:off x="4333875" y="1042989"/>
            <a:ext cx="589360" cy="589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 bwMode="auto">
          <a:xfrm>
            <a:off x="2701529" y="3443289"/>
            <a:ext cx="589359" cy="5881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 bwMode="auto">
          <a:xfrm>
            <a:off x="5844779" y="3554017"/>
            <a:ext cx="589359" cy="5893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964535" y="523726"/>
            <a:ext cx="1579884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4949430" y="1164433"/>
            <a:ext cx="2715815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資訊</a:t>
            </a:r>
            <a:r>
              <a:rPr lang="zh-TW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技術</a:t>
            </a:r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、手機</a:t>
            </a:r>
            <a:r>
              <a:rPr lang="en-US" altLang="zh-TW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073379" y="2465785"/>
            <a:ext cx="1738981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知名度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6307337" y="3123488"/>
            <a:ext cx="2478018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廣告、微電影、直播等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849117" y="1990907"/>
            <a:ext cx="1198535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36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創意</a:t>
            </a:r>
            <a:endParaRPr lang="zh-CN" altLang="en-US" sz="3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403659" y="1162503"/>
            <a:ext cx="521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912221" y="3664030"/>
            <a:ext cx="521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752300" y="3552706"/>
            <a:ext cx="521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598336" y="2754156"/>
            <a:ext cx="2605512" cy="369332"/>
            <a:chOff x="668706" y="2604284"/>
            <a:chExt cx="2605512" cy="369332"/>
          </a:xfrm>
        </p:grpSpPr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668706" y="2604284"/>
              <a:ext cx="1166990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TW" altLang="en-US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推陳出新</a:t>
              </a: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線單箭頭接點 2"/>
            <p:cNvCxnSpPr>
              <a:stCxn id="22" idx="3"/>
            </p:cNvCxnSpPr>
            <p:nvPr/>
          </p:nvCxnSpPr>
          <p:spPr>
            <a:xfrm>
              <a:off x="1835696" y="2788949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/>
            <p:cNvSpPr txBox="1"/>
            <p:nvPr/>
          </p:nvSpPr>
          <p:spPr>
            <a:xfrm>
              <a:off x="2397055" y="260428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吸引力</a:t>
              </a:r>
              <a:endParaRPr lang="zh-TW" altLang="en-US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102979" y="169783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未來發展方向</a:t>
            </a:r>
            <a:r>
              <a:rPr lang="en-US" altLang="zh-TW" sz="4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zh-TW" altLang="en-US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8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2184" y="1851670"/>
            <a:ext cx="6849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2:</a:t>
            </a:r>
            <a:r>
              <a:rPr lang="zh-TW" altLang="en-US" dirty="0" smtClean="0"/>
              <a:t>  段兆麟</a:t>
            </a:r>
            <a:r>
              <a:rPr lang="en-US" altLang="zh-TW" dirty="0" smtClean="0"/>
              <a:t>(2007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zh-TW" altLang="en-US" b="1" dirty="0" smtClean="0"/>
              <a:t>台灣</a:t>
            </a:r>
            <a:r>
              <a:rPr lang="zh-TW" altLang="en-US" b="1" dirty="0"/>
              <a:t>休閒農業發展的回顧與未來發展</a:t>
            </a:r>
            <a:r>
              <a:rPr lang="zh-TW" altLang="en-US" b="1" dirty="0" smtClean="0"/>
              <a:t>策略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(https</a:t>
            </a:r>
            <a:r>
              <a:rPr lang="en-US" altLang="zh-TW" dirty="0"/>
              <a:t>://</a:t>
            </a:r>
            <a:r>
              <a:rPr lang="en-US" altLang="zh-TW" dirty="0" smtClean="0"/>
              <a:t>www.coa.gov.tw/ws.php?id=12560)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8807" y="2867333"/>
            <a:ext cx="807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/>
              <a:t>4</a:t>
            </a:r>
            <a:r>
              <a:rPr lang="en-US" altLang="zh-TW" dirty="0" smtClean="0"/>
              <a:t>:</a:t>
            </a:r>
            <a:r>
              <a:rPr lang="zh-TW" altLang="en-US" dirty="0" smtClean="0"/>
              <a:t>  大口老師的走跳學堂</a:t>
            </a:r>
            <a:r>
              <a:rPr lang="en-US" altLang="zh-TW" dirty="0" smtClean="0"/>
              <a:t>(2013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b="1" dirty="0"/>
              <a:t>【</a:t>
            </a:r>
            <a:r>
              <a:rPr lang="zh-TW" altLang="en-US" b="1" dirty="0"/>
              <a:t>宜蘭</a:t>
            </a:r>
            <a:r>
              <a:rPr lang="en-US" altLang="zh-TW" b="1" dirty="0"/>
              <a:t>】</a:t>
            </a:r>
            <a:r>
              <a:rPr lang="zh-TW" altLang="en-US" b="1" dirty="0"/>
              <a:t>壯圍瓜瓜樂</a:t>
            </a:r>
            <a:r>
              <a:rPr lang="en-US" altLang="zh-TW" b="1" dirty="0"/>
              <a:t>‧</a:t>
            </a:r>
            <a:r>
              <a:rPr lang="zh-TW" altLang="en-US" b="1" dirty="0"/>
              <a:t>瓜果的故鄉小</a:t>
            </a:r>
            <a:r>
              <a:rPr lang="zh-TW" altLang="en-US" b="1" dirty="0" smtClean="0"/>
              <a:t>旅行       計畫。</a:t>
            </a:r>
            <a:r>
              <a:rPr lang="en-US" altLang="zh-TW" dirty="0" smtClean="0"/>
              <a:t>(https</a:t>
            </a:r>
            <a:r>
              <a:rPr lang="en-US" altLang="zh-TW" dirty="0"/>
              <a:t>://</a:t>
            </a:r>
            <a:r>
              <a:rPr lang="en-US" altLang="zh-TW" dirty="0" smtClean="0"/>
              <a:t>zineblog.com.tw/blog/post/38885877)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972184" y="3579862"/>
            <a:ext cx="7928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/>
              <a:t>6</a:t>
            </a:r>
            <a:r>
              <a:rPr lang="en-US" altLang="zh-TW" dirty="0" smtClean="0"/>
              <a:t>:</a:t>
            </a:r>
            <a:r>
              <a:rPr lang="zh-TW" altLang="en-US" dirty="0" smtClean="0"/>
              <a:t>  有機農業全球資訊網。</a:t>
            </a:r>
            <a:r>
              <a:rPr lang="zh-TW" altLang="en-US" b="1" dirty="0" smtClean="0"/>
              <a:t>有機農業簡介。</a:t>
            </a:r>
            <a:r>
              <a:rPr lang="en-US" altLang="zh-TW" dirty="0" smtClean="0"/>
              <a:t>(http</a:t>
            </a:r>
            <a:r>
              <a:rPr lang="en-US" altLang="zh-TW" dirty="0"/>
              <a:t>://</a:t>
            </a:r>
            <a:r>
              <a:rPr lang="en-US" altLang="zh-TW" dirty="0" smtClean="0"/>
              <a:t>info.organic.org.tw/supergood/front/bin/ptlist.phtml?Category=100981)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2184" y="941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1:</a:t>
            </a:r>
            <a:r>
              <a:rPr lang="zh-TW" altLang="en-US" dirty="0" smtClean="0"/>
              <a:t>  維基百科。</a:t>
            </a:r>
            <a:r>
              <a:rPr lang="zh-TW" altLang="en-US" b="1" dirty="0" smtClean="0"/>
              <a:t>休閒農業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(https</a:t>
            </a:r>
            <a:r>
              <a:rPr lang="en-US" altLang="zh-TW" dirty="0"/>
              <a:t>://zh.wikipedia.org/wiki/%</a:t>
            </a:r>
            <a:r>
              <a:rPr lang="en-US" altLang="zh-TW" dirty="0" smtClean="0"/>
              <a:t>E4%BC%91%E9%96%92%E8%BE%B2%E6%A5%AD)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6913" y="19548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引註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資料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72184" y="249800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7:</a:t>
            </a:r>
            <a:r>
              <a:rPr lang="zh-TW" altLang="en-US" dirty="0" smtClean="0"/>
              <a:t>使用之地圖來自</a:t>
            </a:r>
            <a:r>
              <a:rPr lang="en-US" altLang="zh-TW" dirty="0" smtClean="0"/>
              <a:t>Google map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2184" y="4238794"/>
            <a:ext cx="722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8:</a:t>
            </a:r>
            <a:r>
              <a:rPr lang="zh-TW" altLang="en-US" dirty="0"/>
              <a:t>天送埤休閒農業</a:t>
            </a:r>
            <a:r>
              <a:rPr lang="zh-TW" altLang="en-US" dirty="0" smtClean="0"/>
              <a:t>區。</a:t>
            </a:r>
            <a:r>
              <a:rPr lang="zh-TW" altLang="en-US" b="1" dirty="0" smtClean="0"/>
              <a:t>園區簡介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(http</a:t>
            </a:r>
            <a:r>
              <a:rPr lang="en-US" altLang="zh-TW" dirty="0"/>
              <a:t>://</a:t>
            </a:r>
            <a:r>
              <a:rPr lang="en-US" altLang="zh-TW" dirty="0" smtClean="0"/>
              <a:t>song.sunshin.org.tw/p8.php)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2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b="15001"/>
          <a:stretch/>
        </p:blipFill>
        <p:spPr>
          <a:xfrm>
            <a:off x="1" y="-23639"/>
            <a:ext cx="913993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4355977" y="0"/>
            <a:ext cx="2664296" cy="149163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27784" y="1847919"/>
            <a:ext cx="4261099" cy="140038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8400" dirty="0" smtClean="0">
                <a:solidFill>
                  <a:srgbClr val="829662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Thank</a:t>
            </a:r>
            <a:r>
              <a:rPr lang="zh-TW" altLang="en-US" sz="8400" dirty="0" smtClean="0">
                <a:solidFill>
                  <a:srgbClr val="829662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 </a:t>
            </a:r>
            <a:r>
              <a:rPr lang="en-US" altLang="zh-CN" sz="8400" dirty="0" smtClean="0">
                <a:solidFill>
                  <a:srgbClr val="829662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you</a:t>
            </a:r>
            <a:endParaRPr lang="zh-CN" altLang="en-US" sz="8400" dirty="0">
              <a:solidFill>
                <a:srgbClr val="829662"/>
              </a:solidFill>
              <a:latin typeface="Aunt-沉魅体" panose="020B0604000101010104" pitchFamily="34" charset="-122"/>
              <a:ea typeface="Aunt-沉魅体" panose="020B06040001010101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4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5" y="864096"/>
            <a:ext cx="2664296" cy="149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5" y="1531765"/>
            <a:ext cx="3840465" cy="3840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31791"/>
            <a:ext cx="1936383" cy="19363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9792" y="1925819"/>
            <a:ext cx="4416594" cy="1015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60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01</a:t>
            </a:r>
            <a:r>
              <a:rPr lang="zh-TW" altLang="en-US" sz="60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研究動機</a:t>
            </a:r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70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9825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9512" y="192413"/>
            <a:ext cx="3993222" cy="7155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zh-TW" altLang="en-US" sz="4200" spc="450" dirty="0">
                <a:solidFill>
                  <a:srgbClr val="A2E19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一</a:t>
            </a:r>
            <a:r>
              <a:rPr lang="zh-TW" altLang="en-US" sz="4200" spc="450" dirty="0" smtClean="0">
                <a:solidFill>
                  <a:srgbClr val="A2E19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、研究動機</a:t>
            </a:r>
            <a:endParaRPr lang="zh-CN" altLang="en-US" sz="4200" spc="450" dirty="0">
              <a:solidFill>
                <a:srgbClr val="A2E197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1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2992" r="8564" b="11127"/>
          <a:stretch/>
        </p:blipFill>
        <p:spPr>
          <a:xfrm rot="12471970">
            <a:off x="6432281" y="-703134"/>
            <a:ext cx="2677831" cy="26955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6204" l="3241" r="97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9" y="3115475"/>
            <a:ext cx="1730897" cy="17308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1" b="97130" l="2407" r="95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1" y="1961796"/>
            <a:ext cx="1715266" cy="1715266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420490" y="1186294"/>
            <a:ext cx="7300277" cy="3681088"/>
            <a:chOff x="851091" y="1386862"/>
            <a:chExt cx="7300277" cy="3681088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9" b="97315" l="3056" r="979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91" y="1405233"/>
              <a:ext cx="1722518" cy="1722518"/>
            </a:xfrm>
            <a:prstGeom prst="rect">
              <a:avLst/>
            </a:prstGeom>
          </p:spPr>
        </p:pic>
        <p:grpSp>
          <p:nvGrpSpPr>
            <p:cNvPr id="5" name="PA_10e57a0e-761a-45e4-a9c5-359f61dfd356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851091" y="1386862"/>
              <a:ext cx="7300277" cy="3681088"/>
              <a:chOff x="1192977" y="2120932"/>
              <a:chExt cx="9733702" cy="4908116"/>
            </a:xfrm>
          </p:grpSpPr>
          <p:sp>
            <p:nvSpPr>
              <p:cNvPr id="7" name="Oval 17"/>
              <p:cNvSpPr/>
              <p:nvPr/>
            </p:nvSpPr>
            <p:spPr>
              <a:xfrm>
                <a:off x="8580999" y="3125605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18"/>
              <p:cNvSpPr/>
              <p:nvPr/>
            </p:nvSpPr>
            <p:spPr>
              <a:xfrm>
                <a:off x="8832599" y="3128630"/>
                <a:ext cx="412751" cy="412751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5"/>
              <p:cNvSpPr/>
              <p:nvPr/>
            </p:nvSpPr>
            <p:spPr>
              <a:xfrm>
                <a:off x="1192977" y="2120932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6"/>
              <p:cNvSpPr/>
              <p:nvPr/>
            </p:nvSpPr>
            <p:spPr>
              <a:xfrm>
                <a:off x="1344184" y="2313731"/>
                <a:ext cx="412751" cy="41275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1"/>
              <p:cNvSpPr/>
              <p:nvPr/>
            </p:nvSpPr>
            <p:spPr>
              <a:xfrm>
                <a:off x="4578278" y="4683368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2"/>
              <p:cNvSpPr/>
              <p:nvPr/>
            </p:nvSpPr>
            <p:spPr>
              <a:xfrm>
                <a:off x="4811574" y="4835797"/>
                <a:ext cx="412751" cy="41275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783"/>
                <a:endParaRPr sz="1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7" name="文字方塊 26"/>
          <p:cNvSpPr txBox="1"/>
          <p:nvPr/>
        </p:nvSpPr>
        <p:spPr>
          <a:xfrm>
            <a:off x="2428001" y="1308257"/>
            <a:ext cx="738664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A1C65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目標</a:t>
            </a:r>
            <a:endParaRPr lang="zh-TW" altLang="en-US" sz="3600" dirty="0">
              <a:solidFill>
                <a:srgbClr val="A1C65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835696" y="3222443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Ebrima" panose="02000000000000000000" pitchFamily="2" charset="0"/>
              </a:rPr>
              <a:t>發展的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Ebrima" panose="02000000000000000000" pitchFamily="2" charset="0"/>
              </a:rPr>
              <a:t>方向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091955" y="3081279"/>
            <a:ext cx="738664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8BE28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在地</a:t>
            </a:r>
            <a:endParaRPr lang="zh-TW" altLang="en-US" sz="3600" dirty="0">
              <a:solidFill>
                <a:srgbClr val="48BE28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643206" y="3851719"/>
            <a:ext cx="738664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3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未來</a:t>
            </a:r>
            <a:endParaRPr lang="zh-TW" altLang="en-US" sz="3600" dirty="0">
              <a:solidFill>
                <a:schemeClr val="accent3">
                  <a:lumMod val="7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068050" y="1680688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蘭陽的產業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405881" y="2342616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產業的轉型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8" name="图片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3" t="17692" r="25613" b="19017"/>
          <a:stretch/>
        </p:blipFill>
        <p:spPr>
          <a:xfrm>
            <a:off x="-63798" y="2965864"/>
            <a:ext cx="1504951" cy="22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5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5" y="1531765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6" y="2775070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87935" y="1856276"/>
            <a:ext cx="4416590" cy="19389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02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相關</a:t>
            </a:r>
            <a:r>
              <a:rPr lang="zh-TW" altLang="en-US" sz="60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資訊</a:t>
            </a:r>
          </a:p>
          <a:p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70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2519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4115027" y="483518"/>
            <a:ext cx="4916541" cy="4663352"/>
            <a:chOff x="1117338" y="568529"/>
            <a:chExt cx="4739148" cy="5231627"/>
          </a:xfrm>
        </p:grpSpPr>
        <p:sp>
          <p:nvSpPr>
            <p:cNvPr id="9" name="任意多边形 8"/>
            <p:cNvSpPr/>
            <p:nvPr/>
          </p:nvSpPr>
          <p:spPr>
            <a:xfrm>
              <a:off x="1491356" y="1307806"/>
              <a:ext cx="3638574" cy="4492350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67346" y="568529"/>
              <a:ext cx="576000" cy="656783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5114819" y="1723263"/>
              <a:ext cx="741667" cy="864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117338" y="1384503"/>
              <a:ext cx="600025" cy="742362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zh-TW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endPara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1141364" y="3553981"/>
              <a:ext cx="576000" cy="620511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553930" y="3702866"/>
              <a:ext cx="576001" cy="675694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008925" y="1615427"/>
              <a:ext cx="874963" cy="945895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2253739" y="1225312"/>
              <a:ext cx="758803" cy="901553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3379361" y="2780910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512681" y="2699148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012542" y="21268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996735" y="2576819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828224" y="3455424"/>
              <a:ext cx="288000" cy="288000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2588233" y="4077918"/>
              <a:ext cx="288000" cy="288000"/>
            </a:xfrm>
            <a:prstGeom prst="ellipse">
              <a:avLst/>
            </a:pr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3516909" y="3743424"/>
              <a:ext cx="288000" cy="288000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3954758" y="4550164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27312" y="1408734"/>
            <a:ext cx="3323342" cy="56938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根據</a:t>
            </a:r>
            <a:r>
              <a:rPr lang="en-US" altLang="zh-TW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《</a:t>
            </a:r>
            <a:r>
              <a:rPr lang="zh-TW" altLang="en-US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農業發展條例</a:t>
            </a:r>
            <a:r>
              <a:rPr lang="en-US" altLang="zh-TW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》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定義</a:t>
            </a:r>
            <a:r>
              <a:rPr lang="en-US" altLang="zh-TW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 panose="020B0604020202020204" pitchFamily="34" charset="-120"/>
              </a:rPr>
              <a:t>:</a:t>
            </a:r>
            <a:endParaRPr lang="zh-TW" altLang="en-US" sz="2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 panose="020B0604020202020204" pitchFamily="34" charset="-120"/>
            </a:endParaRPr>
          </a:p>
          <a:p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" y="105379"/>
            <a:ext cx="54689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40551" y="4841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自然</a:t>
            </a:r>
            <a:endParaRPr lang="en-US" altLang="zh-TW" sz="16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生態</a:t>
            </a:r>
            <a:endParaRPr lang="zh-TW" altLang="en-US" sz="16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38754" y="114249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環境</a:t>
            </a:r>
            <a:endParaRPr lang="en-US" altLang="zh-TW" sz="20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20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資源</a:t>
            </a:r>
            <a:endParaRPr lang="zh-TW" altLang="en-US" sz="20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091181" y="1210858"/>
            <a:ext cx="661725" cy="6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田園</a:t>
            </a:r>
            <a:endParaRPr lang="en-US" altLang="zh-TW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景觀</a:t>
            </a:r>
            <a:endParaRPr lang="zh-TW" altLang="en-US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139952" y="3128847"/>
            <a:ext cx="66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農村</a:t>
            </a:r>
            <a:endParaRPr lang="en-US" altLang="zh-TW" sz="16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文化</a:t>
            </a:r>
            <a:endParaRPr lang="zh-TW" altLang="en-US" sz="16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668693" y="326248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農家</a:t>
            </a:r>
            <a:endParaRPr lang="en-US" altLang="zh-TW" sz="17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7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生活</a:t>
            </a:r>
            <a:endParaRPr lang="zh-TW" altLang="en-US" sz="17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260597" y="1408734"/>
            <a:ext cx="62068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農林</a:t>
            </a:r>
            <a:endParaRPr lang="en-US" altLang="zh-TW" sz="17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7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漁牧</a:t>
            </a:r>
            <a:endParaRPr lang="en-US" altLang="zh-TW" sz="17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7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生產</a:t>
            </a:r>
            <a:endParaRPr lang="zh-TW" altLang="en-US" sz="17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368707" y="148870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農業</a:t>
            </a:r>
            <a:endParaRPr lang="en-US" altLang="zh-TW" sz="16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經營</a:t>
            </a:r>
            <a:endParaRPr lang="en-US" altLang="zh-TW" sz="1600" dirty="0" smtClean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TW" altLang="en-US" sz="1600" dirty="0" smtClean="0">
                <a:solidFill>
                  <a:schemeClr val="accent2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活動</a:t>
            </a:r>
            <a:endParaRPr lang="zh-TW" altLang="en-US" sz="1600" dirty="0">
              <a:solidFill>
                <a:schemeClr val="accent2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" y="2129299"/>
            <a:ext cx="1200739" cy="1200739"/>
          </a:xfrm>
          <a:prstGeom prst="rect">
            <a:avLst/>
          </a:prstGeom>
        </p:spPr>
      </p:pic>
      <p:sp>
        <p:nvSpPr>
          <p:cNvPr id="56" name="向下箭號 55"/>
          <p:cNvSpPr/>
          <p:nvPr/>
        </p:nvSpPr>
        <p:spPr>
          <a:xfrm rot="5400000">
            <a:off x="2767216" y="1863403"/>
            <a:ext cx="576064" cy="173253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971600" y="3514683"/>
            <a:ext cx="2372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1.</a:t>
            </a:r>
            <a:r>
              <a:rPr lang="zh-TW" altLang="en-US" sz="2200" dirty="0" smtClean="0"/>
              <a:t>休閒</a:t>
            </a:r>
            <a:endParaRPr lang="en-US" altLang="zh-TW" sz="2200" dirty="0" smtClean="0"/>
          </a:p>
          <a:p>
            <a:r>
              <a:rPr lang="en-US" altLang="zh-TW" sz="2200" dirty="0" smtClean="0"/>
              <a:t>2.</a:t>
            </a:r>
            <a:r>
              <a:rPr lang="zh-TW" altLang="en-US" sz="2200" dirty="0" smtClean="0"/>
              <a:t>農業及農村體驗</a:t>
            </a:r>
            <a:endParaRPr lang="zh-TW" altLang="en-US" sz="22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769130" y="21527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提供</a:t>
            </a:r>
            <a:endParaRPr lang="zh-TW" altLang="en-US" sz="2000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16151" y="458797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一種以上述為</a:t>
            </a:r>
            <a:r>
              <a:rPr lang="zh-TW" altLang="en-US" sz="2400" u="sng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目的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</a:t>
            </a:r>
            <a:r>
              <a:rPr lang="zh-TW" altLang="en-US" sz="2400" b="1" dirty="0">
                <a:solidFill>
                  <a:srgbClr val="60CC6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農業經營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916660" y="4772639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6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1)</a:t>
            </a:r>
            <a:endParaRPr lang="zh-TW" altLang="en-US" sz="1200" dirty="0">
              <a:solidFill>
                <a:schemeClr val="accent2">
                  <a:lumMod val="6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3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"/>
          <p:cNvSpPr>
            <a:spLocks/>
          </p:cNvSpPr>
          <p:nvPr/>
        </p:nvSpPr>
        <p:spPr bwMode="auto">
          <a:xfrm rot="13500000">
            <a:off x="2742255" y="2172664"/>
            <a:ext cx="919914" cy="153135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0" tIns="49091" rIns="98180" bIns="4909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-22870" y="2000290"/>
            <a:ext cx="9395139" cy="2462571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0" tIns="49091" rIns="98180" bIns="4909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4360048" y="3993708"/>
            <a:ext cx="1361105" cy="346388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0" tIns="49091" rIns="98180" bIns="4909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4" name="Group 19"/>
          <p:cNvGrpSpPr/>
          <p:nvPr/>
        </p:nvGrpSpPr>
        <p:grpSpPr>
          <a:xfrm>
            <a:off x="559161" y="2990466"/>
            <a:ext cx="1517831" cy="1021432"/>
            <a:chOff x="552311" y="2748006"/>
            <a:chExt cx="1499240" cy="1021588"/>
          </a:xfrm>
        </p:grpSpPr>
        <p:sp>
          <p:nvSpPr>
            <p:cNvPr id="35" name="Rectangle 26"/>
            <p:cNvSpPr>
              <a:spLocks/>
            </p:cNvSpPr>
            <p:nvPr/>
          </p:nvSpPr>
          <p:spPr bwMode="auto">
            <a:xfrm>
              <a:off x="552311" y="3024175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6" name="Rectangle 27"/>
            <p:cNvSpPr>
              <a:spLocks/>
            </p:cNvSpPr>
            <p:nvPr/>
          </p:nvSpPr>
          <p:spPr bwMode="auto">
            <a:xfrm>
              <a:off x="609072" y="2748006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萌芽</a:t>
              </a:r>
              <a:r>
                <a:rPr lang="zh-TW" altLang="en-US" sz="2000" dirty="0">
                  <a:solidFill>
                    <a:schemeClr val="bg1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期</a:t>
              </a:r>
              <a:endParaRPr lang="en-US" altLang="zh-CN" sz="20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7" name="Freeform 13"/>
          <p:cNvSpPr>
            <a:spLocks/>
          </p:cNvSpPr>
          <p:nvPr/>
        </p:nvSpPr>
        <p:spPr bwMode="auto">
          <a:xfrm rot="5910658">
            <a:off x="6457823" y="1802090"/>
            <a:ext cx="1030748" cy="348067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909090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180" tIns="49091" rIns="98180" bIns="4909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0" name="Rectangle 27"/>
          <p:cNvSpPr>
            <a:spLocks/>
          </p:cNvSpPr>
          <p:nvPr/>
        </p:nvSpPr>
        <p:spPr bwMode="auto">
          <a:xfrm>
            <a:off x="2209611" y="1048640"/>
            <a:ext cx="1379845" cy="1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成長期</a:t>
            </a:r>
            <a:r>
              <a:rPr lang="en-US" altLang="zh-TW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(</a:t>
            </a:r>
            <a:r>
              <a:rPr lang="zh-TW" altLang="en-US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前</a:t>
            </a:r>
            <a:r>
              <a:rPr lang="en-US" altLang="zh-TW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)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700" dirty="0"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43" name="Rectangle 27"/>
          <p:cNvSpPr>
            <a:spLocks/>
          </p:cNvSpPr>
          <p:nvPr/>
        </p:nvSpPr>
        <p:spPr bwMode="auto">
          <a:xfrm>
            <a:off x="5459049" y="3639247"/>
            <a:ext cx="1379845" cy="1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solidFill>
                  <a:schemeClr val="tx2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成長期</a:t>
            </a:r>
            <a:r>
              <a:rPr lang="en-US" altLang="zh-TW" sz="2000" dirty="0" smtClean="0">
                <a:solidFill>
                  <a:schemeClr val="tx2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(</a:t>
            </a:r>
            <a:r>
              <a:rPr lang="zh-TW" altLang="en-US" sz="2000" dirty="0" smtClean="0">
                <a:solidFill>
                  <a:schemeClr val="tx2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中</a:t>
            </a:r>
            <a:r>
              <a:rPr lang="en-US" altLang="zh-TW" sz="2000" dirty="0" smtClean="0">
                <a:solidFill>
                  <a:schemeClr val="tx2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)</a:t>
            </a:r>
            <a:endParaRPr lang="en-US" altLang="zh-CN" sz="2000" dirty="0">
              <a:solidFill>
                <a:schemeClr val="tx2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49" name="Rectangle 27"/>
          <p:cNvSpPr>
            <a:spLocks/>
          </p:cNvSpPr>
          <p:nvPr/>
        </p:nvSpPr>
        <p:spPr bwMode="auto">
          <a:xfrm>
            <a:off x="7121149" y="2477151"/>
            <a:ext cx="1379846" cy="1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發展</a:t>
            </a:r>
            <a:r>
              <a:rPr lang="zh-TW" altLang="en-US" sz="2000" dirty="0" smtClean="0">
                <a:solidFill>
                  <a:schemeClr val="bg1"/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期</a:t>
            </a:r>
            <a:endParaRPr lang="en-US" altLang="zh-CN" sz="2000" dirty="0">
              <a:solidFill>
                <a:schemeClr val="bg1"/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52" name="Rectangle 27"/>
          <p:cNvSpPr>
            <a:spLocks/>
          </p:cNvSpPr>
          <p:nvPr/>
        </p:nvSpPr>
        <p:spPr bwMode="auto">
          <a:xfrm>
            <a:off x="4674699" y="1048640"/>
            <a:ext cx="1379846" cy="1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成長期</a:t>
            </a:r>
            <a:r>
              <a:rPr lang="en-US" altLang="zh-TW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(</a:t>
            </a:r>
            <a:r>
              <a:rPr lang="zh-TW" altLang="en-US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後</a:t>
            </a:r>
            <a:r>
              <a:rPr lang="en-US" altLang="zh-TW" sz="2000" dirty="0" smtClean="0">
                <a:latin typeface="微软雅黑"/>
                <a:ea typeface="微软雅黑"/>
                <a:cs typeface="Bebas Neue" charset="0"/>
                <a:sym typeface="Bebas Neue" charset="0"/>
              </a:rPr>
              <a:t>)</a:t>
            </a:r>
            <a:endParaRPr lang="en-US" altLang="zh-CN" sz="2000" dirty="0"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>
            <a:off x="759927" y="1626275"/>
            <a:ext cx="1116432" cy="1108023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3707897" y="1620367"/>
            <a:ext cx="1075614" cy="1062275"/>
          </a:xfrm>
          <a:custGeom>
            <a:avLst/>
            <a:gdLst>
              <a:gd name="T0" fmla="*/ 101 w 203"/>
              <a:gd name="T1" fmla="*/ 0 h 203"/>
              <a:gd name="T2" fmla="*/ 129 w 203"/>
              <a:gd name="T3" fmla="*/ 2 h 203"/>
              <a:gd name="T4" fmla="*/ 153 w 203"/>
              <a:gd name="T5" fmla="*/ 13 h 203"/>
              <a:gd name="T6" fmla="*/ 173 w 203"/>
              <a:gd name="T7" fmla="*/ 29 h 203"/>
              <a:gd name="T8" fmla="*/ 190 w 203"/>
              <a:gd name="T9" fmla="*/ 50 h 203"/>
              <a:gd name="T10" fmla="*/ 200 w 203"/>
              <a:gd name="T11" fmla="*/ 74 h 203"/>
              <a:gd name="T12" fmla="*/ 203 w 203"/>
              <a:gd name="T13" fmla="*/ 101 h 203"/>
              <a:gd name="T14" fmla="*/ 200 w 203"/>
              <a:gd name="T15" fmla="*/ 129 h 203"/>
              <a:gd name="T16" fmla="*/ 190 w 203"/>
              <a:gd name="T17" fmla="*/ 153 h 203"/>
              <a:gd name="T18" fmla="*/ 173 w 203"/>
              <a:gd name="T19" fmla="*/ 174 h 203"/>
              <a:gd name="T20" fmla="*/ 153 w 203"/>
              <a:gd name="T21" fmla="*/ 190 h 203"/>
              <a:gd name="T22" fmla="*/ 129 w 203"/>
              <a:gd name="T23" fmla="*/ 200 h 203"/>
              <a:gd name="T24" fmla="*/ 101 w 203"/>
              <a:gd name="T25" fmla="*/ 203 h 203"/>
              <a:gd name="T26" fmla="*/ 74 w 203"/>
              <a:gd name="T27" fmla="*/ 200 h 203"/>
              <a:gd name="T28" fmla="*/ 50 w 203"/>
              <a:gd name="T29" fmla="*/ 190 h 203"/>
              <a:gd name="T30" fmla="*/ 29 w 203"/>
              <a:gd name="T31" fmla="*/ 174 h 203"/>
              <a:gd name="T32" fmla="*/ 13 w 203"/>
              <a:gd name="T33" fmla="*/ 153 h 203"/>
              <a:gd name="T34" fmla="*/ 3 w 203"/>
              <a:gd name="T35" fmla="*/ 129 h 203"/>
              <a:gd name="T36" fmla="*/ 0 w 203"/>
              <a:gd name="T37" fmla="*/ 101 h 203"/>
              <a:gd name="T38" fmla="*/ 3 w 203"/>
              <a:gd name="T39" fmla="*/ 74 h 203"/>
              <a:gd name="T40" fmla="*/ 13 w 203"/>
              <a:gd name="T41" fmla="*/ 50 h 203"/>
              <a:gd name="T42" fmla="*/ 29 w 203"/>
              <a:gd name="T43" fmla="*/ 29 h 203"/>
              <a:gd name="T44" fmla="*/ 50 w 203"/>
              <a:gd name="T45" fmla="*/ 13 h 203"/>
              <a:gd name="T46" fmla="*/ 74 w 203"/>
              <a:gd name="T47" fmla="*/ 2 h 203"/>
              <a:gd name="T48" fmla="*/ 101 w 203"/>
              <a:gd name="T4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3">
                <a:moveTo>
                  <a:pt x="101" y="0"/>
                </a:moveTo>
                <a:lnTo>
                  <a:pt x="129" y="2"/>
                </a:lnTo>
                <a:lnTo>
                  <a:pt x="153" y="13"/>
                </a:lnTo>
                <a:lnTo>
                  <a:pt x="173" y="29"/>
                </a:lnTo>
                <a:lnTo>
                  <a:pt x="190" y="50"/>
                </a:lnTo>
                <a:lnTo>
                  <a:pt x="200" y="74"/>
                </a:lnTo>
                <a:lnTo>
                  <a:pt x="203" y="101"/>
                </a:lnTo>
                <a:lnTo>
                  <a:pt x="200" y="129"/>
                </a:lnTo>
                <a:lnTo>
                  <a:pt x="190" y="153"/>
                </a:lnTo>
                <a:lnTo>
                  <a:pt x="173" y="174"/>
                </a:lnTo>
                <a:lnTo>
                  <a:pt x="153" y="190"/>
                </a:lnTo>
                <a:lnTo>
                  <a:pt x="129" y="200"/>
                </a:lnTo>
                <a:lnTo>
                  <a:pt x="101" y="203"/>
                </a:lnTo>
                <a:lnTo>
                  <a:pt x="74" y="200"/>
                </a:lnTo>
                <a:lnTo>
                  <a:pt x="50" y="190"/>
                </a:lnTo>
                <a:lnTo>
                  <a:pt x="29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1"/>
                </a:lnTo>
                <a:lnTo>
                  <a:pt x="3" y="74"/>
                </a:lnTo>
                <a:lnTo>
                  <a:pt x="13" y="50"/>
                </a:lnTo>
                <a:lnTo>
                  <a:pt x="29" y="29"/>
                </a:lnTo>
                <a:lnTo>
                  <a:pt x="50" y="13"/>
                </a:lnTo>
                <a:lnTo>
                  <a:pt x="74" y="2"/>
                </a:lnTo>
                <a:lnTo>
                  <a:pt x="101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8044627" y="1302486"/>
            <a:ext cx="1046878" cy="1044087"/>
          </a:xfrm>
          <a:custGeom>
            <a:avLst/>
            <a:gdLst>
              <a:gd name="T0" fmla="*/ 102 w 203"/>
              <a:gd name="T1" fmla="*/ 0 h 205"/>
              <a:gd name="T2" fmla="*/ 129 w 203"/>
              <a:gd name="T3" fmla="*/ 4 h 205"/>
              <a:gd name="T4" fmla="*/ 153 w 203"/>
              <a:gd name="T5" fmla="*/ 14 h 205"/>
              <a:gd name="T6" fmla="*/ 174 w 203"/>
              <a:gd name="T7" fmla="*/ 29 h 205"/>
              <a:gd name="T8" fmla="*/ 190 w 203"/>
              <a:gd name="T9" fmla="*/ 50 h 205"/>
              <a:gd name="T10" fmla="*/ 200 w 203"/>
              <a:gd name="T11" fmla="*/ 75 h 205"/>
              <a:gd name="T12" fmla="*/ 203 w 203"/>
              <a:gd name="T13" fmla="*/ 102 h 205"/>
              <a:gd name="T14" fmla="*/ 200 w 203"/>
              <a:gd name="T15" fmla="*/ 129 h 205"/>
              <a:gd name="T16" fmla="*/ 190 w 203"/>
              <a:gd name="T17" fmla="*/ 154 h 205"/>
              <a:gd name="T18" fmla="*/ 174 w 203"/>
              <a:gd name="T19" fmla="*/ 174 h 205"/>
              <a:gd name="T20" fmla="*/ 153 w 203"/>
              <a:gd name="T21" fmla="*/ 190 h 205"/>
              <a:gd name="T22" fmla="*/ 129 w 203"/>
              <a:gd name="T23" fmla="*/ 200 h 205"/>
              <a:gd name="T24" fmla="*/ 102 w 203"/>
              <a:gd name="T25" fmla="*/ 205 h 205"/>
              <a:gd name="T26" fmla="*/ 76 w 203"/>
              <a:gd name="T27" fmla="*/ 200 h 205"/>
              <a:gd name="T28" fmla="*/ 50 w 203"/>
              <a:gd name="T29" fmla="*/ 190 h 205"/>
              <a:gd name="T30" fmla="*/ 29 w 203"/>
              <a:gd name="T31" fmla="*/ 174 h 205"/>
              <a:gd name="T32" fmla="*/ 15 w 203"/>
              <a:gd name="T33" fmla="*/ 154 h 205"/>
              <a:gd name="T34" fmla="*/ 4 w 203"/>
              <a:gd name="T35" fmla="*/ 129 h 205"/>
              <a:gd name="T36" fmla="*/ 0 w 203"/>
              <a:gd name="T37" fmla="*/ 102 h 205"/>
              <a:gd name="T38" fmla="*/ 4 w 203"/>
              <a:gd name="T39" fmla="*/ 75 h 205"/>
              <a:gd name="T40" fmla="*/ 15 w 203"/>
              <a:gd name="T41" fmla="*/ 50 h 205"/>
              <a:gd name="T42" fmla="*/ 29 w 203"/>
              <a:gd name="T43" fmla="*/ 29 h 205"/>
              <a:gd name="T44" fmla="*/ 50 w 203"/>
              <a:gd name="T45" fmla="*/ 14 h 205"/>
              <a:gd name="T46" fmla="*/ 76 w 203"/>
              <a:gd name="T47" fmla="*/ 4 h 205"/>
              <a:gd name="T48" fmla="*/ 102 w 203"/>
              <a:gd name="T4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5">
                <a:moveTo>
                  <a:pt x="102" y="0"/>
                </a:moveTo>
                <a:lnTo>
                  <a:pt x="129" y="4"/>
                </a:lnTo>
                <a:lnTo>
                  <a:pt x="153" y="14"/>
                </a:lnTo>
                <a:lnTo>
                  <a:pt x="174" y="29"/>
                </a:lnTo>
                <a:lnTo>
                  <a:pt x="190" y="50"/>
                </a:lnTo>
                <a:lnTo>
                  <a:pt x="200" y="75"/>
                </a:lnTo>
                <a:lnTo>
                  <a:pt x="203" y="102"/>
                </a:lnTo>
                <a:lnTo>
                  <a:pt x="200" y="129"/>
                </a:lnTo>
                <a:lnTo>
                  <a:pt x="190" y="154"/>
                </a:lnTo>
                <a:lnTo>
                  <a:pt x="174" y="174"/>
                </a:lnTo>
                <a:lnTo>
                  <a:pt x="153" y="190"/>
                </a:lnTo>
                <a:lnTo>
                  <a:pt x="129" y="200"/>
                </a:lnTo>
                <a:lnTo>
                  <a:pt x="102" y="205"/>
                </a:lnTo>
                <a:lnTo>
                  <a:pt x="76" y="200"/>
                </a:lnTo>
                <a:lnTo>
                  <a:pt x="50" y="190"/>
                </a:lnTo>
                <a:lnTo>
                  <a:pt x="29" y="174"/>
                </a:lnTo>
                <a:lnTo>
                  <a:pt x="15" y="154"/>
                </a:lnTo>
                <a:lnTo>
                  <a:pt x="4" y="129"/>
                </a:lnTo>
                <a:lnTo>
                  <a:pt x="0" y="102"/>
                </a:lnTo>
                <a:lnTo>
                  <a:pt x="4" y="75"/>
                </a:lnTo>
                <a:lnTo>
                  <a:pt x="15" y="50"/>
                </a:lnTo>
                <a:lnTo>
                  <a:pt x="29" y="29"/>
                </a:lnTo>
                <a:lnTo>
                  <a:pt x="50" y="14"/>
                </a:lnTo>
                <a:lnTo>
                  <a:pt x="76" y="4"/>
                </a:lnTo>
                <a:lnTo>
                  <a:pt x="10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6" y="1703970"/>
            <a:ext cx="952633" cy="9526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7" y="1693507"/>
            <a:ext cx="927556" cy="92755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1291" y="10563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48BE2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二、發展歷程</a:t>
            </a:r>
            <a:endParaRPr lang="zh-TW" altLang="en-US" sz="4400" dirty="0">
              <a:solidFill>
                <a:srgbClr val="48BE28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121" name="群組 120"/>
          <p:cNvGrpSpPr/>
          <p:nvPr/>
        </p:nvGrpSpPr>
        <p:grpSpPr>
          <a:xfrm>
            <a:off x="3723725" y="3644586"/>
            <a:ext cx="1059786" cy="1031398"/>
            <a:chOff x="3723725" y="3580448"/>
            <a:chExt cx="1059786" cy="1031398"/>
          </a:xfrm>
        </p:grpSpPr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3734017" y="3580448"/>
              <a:ext cx="1049494" cy="1031398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2567" tIns="36284" rIns="72567" bIns="3628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725" y="3639247"/>
              <a:ext cx="956409" cy="956409"/>
            </a:xfrm>
            <a:prstGeom prst="rect">
              <a:avLst/>
            </a:prstGeom>
          </p:spPr>
        </p:pic>
      </p:grpSp>
      <p:grpSp>
        <p:nvGrpSpPr>
          <p:cNvPr id="90" name="群組 89"/>
          <p:cNvGrpSpPr/>
          <p:nvPr/>
        </p:nvGrpSpPr>
        <p:grpSpPr>
          <a:xfrm>
            <a:off x="6225123" y="605855"/>
            <a:ext cx="999363" cy="986974"/>
            <a:chOff x="6436732" y="2995262"/>
            <a:chExt cx="999363" cy="986974"/>
          </a:xfrm>
        </p:grpSpPr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6436732" y="2995262"/>
              <a:ext cx="999363" cy="986974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2567" tIns="36284" rIns="72567" bIns="3628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561" y="3024718"/>
              <a:ext cx="928061" cy="928061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/>
        </p:nvCxnSpPr>
        <p:spPr>
          <a:xfrm>
            <a:off x="759927" y="1670980"/>
            <a:ext cx="0" cy="14182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7142" y="1271391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民國</a:t>
            </a:r>
            <a:r>
              <a:rPr lang="en-US" altLang="zh-TW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54</a:t>
            </a:r>
            <a:r>
              <a:rPr lang="zh-TW" altLang="en-US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endParaRPr lang="zh-TW" altLang="en-US" sz="1600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2270434" y="2647965"/>
            <a:ext cx="0" cy="1409689"/>
          </a:xfrm>
          <a:prstGeom prst="line">
            <a:avLst/>
          </a:prstGeom>
          <a:ln w="38100">
            <a:solidFill>
              <a:srgbClr val="6DB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40381" y="4096147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民國</a:t>
            </a:r>
            <a:r>
              <a:rPr lang="en-US" altLang="zh-TW" sz="1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69</a:t>
            </a:r>
            <a:r>
              <a:rPr lang="zh-TW" altLang="en-US" sz="1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endParaRPr lang="zh-TW" altLang="en-US" sz="1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64" y="993563"/>
            <a:ext cx="36513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7511051" y="705802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民國</a:t>
            </a:r>
            <a:r>
              <a:rPr lang="en-US" altLang="zh-TW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93</a:t>
            </a:r>
            <a:r>
              <a:rPr lang="zh-TW" altLang="en-US" sz="1600" dirty="0" smtClean="0">
                <a:solidFill>
                  <a:schemeClr val="bg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endParaRPr lang="zh-TW" altLang="en-US" sz="1600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9348" y="330408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農民自發性</a:t>
            </a:r>
          </a:p>
        </p:txBody>
      </p:sp>
      <p:grpSp>
        <p:nvGrpSpPr>
          <p:cNvPr id="73" name="群組 72"/>
          <p:cNvGrpSpPr/>
          <p:nvPr/>
        </p:nvGrpSpPr>
        <p:grpSpPr>
          <a:xfrm>
            <a:off x="520824" y="3982236"/>
            <a:ext cx="1339723" cy="752752"/>
            <a:chOff x="385658" y="3785513"/>
            <a:chExt cx="1339723" cy="752752"/>
          </a:xfrm>
        </p:grpSpPr>
        <p:sp>
          <p:nvSpPr>
            <p:cNvPr id="18" name="矩形 17"/>
            <p:cNvSpPr/>
            <p:nvPr/>
          </p:nvSpPr>
          <p:spPr>
            <a:xfrm>
              <a:off x="617385" y="378551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 panose="020B0604020202020204" pitchFamily="34" charset="-120"/>
                </a:rPr>
                <a:t>節省勞力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17385" y="416893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吸引遊客</a:t>
              </a:r>
            </a:p>
          </p:txBody>
        </p:sp>
        <p:sp>
          <p:nvSpPr>
            <p:cNvPr id="72" name="左大括弧 71"/>
            <p:cNvSpPr/>
            <p:nvPr/>
          </p:nvSpPr>
          <p:spPr>
            <a:xfrm>
              <a:off x="385658" y="3868229"/>
              <a:ext cx="231727" cy="601408"/>
            </a:xfrm>
            <a:prstGeom prst="leftBrac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6" name="橢圓 75"/>
          <p:cNvSpPr/>
          <p:nvPr/>
        </p:nvSpPr>
        <p:spPr>
          <a:xfrm>
            <a:off x="362036" y="3459350"/>
            <a:ext cx="58798" cy="587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1" y="3815218"/>
            <a:ext cx="857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文字方塊 76"/>
          <p:cNvSpPr txBox="1"/>
          <p:nvPr/>
        </p:nvSpPr>
        <p:spPr>
          <a:xfrm>
            <a:off x="420834" y="36734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目的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新細明體"/>
                <a:ea typeface="新細明體"/>
              </a:rPr>
              <a:t>﹕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2064648" y="1312099"/>
            <a:ext cx="1590016" cy="1358595"/>
            <a:chOff x="2064648" y="1508841"/>
            <a:chExt cx="1590016" cy="1358595"/>
          </a:xfrm>
        </p:grpSpPr>
        <p:sp>
          <p:nvSpPr>
            <p:cNvPr id="79" name="矩形 78"/>
            <p:cNvSpPr/>
            <p:nvPr/>
          </p:nvSpPr>
          <p:spPr>
            <a:xfrm>
              <a:off x="2064648" y="185564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木柵觀光</a:t>
              </a:r>
              <a:r>
                <a:rPr lang="zh-TW" altLang="en-US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茶園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2085004" y="2221105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發展觀光</a:t>
              </a:r>
              <a:r>
                <a:rPr lang="zh-TW" altLang="en-US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農業</a:t>
              </a:r>
              <a:endPara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  <a:p>
              <a:pPr algn="ctr"/>
              <a:r>
                <a:rPr lang="zh-TW" altLang="en-US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示範</a:t>
              </a:r>
              <a:r>
                <a:rPr lang="zh-TW" altLang="en-US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計畫</a:t>
              </a:r>
            </a:p>
          </p:txBody>
        </p:sp>
        <p:cxnSp>
          <p:nvCxnSpPr>
            <p:cNvPr id="82" name="直線接點 81"/>
            <p:cNvCxnSpPr/>
            <p:nvPr/>
          </p:nvCxnSpPr>
          <p:spPr>
            <a:xfrm>
              <a:off x="2064648" y="2224978"/>
              <a:ext cx="1524809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群組 106"/>
            <p:cNvGrpSpPr/>
            <p:nvPr/>
          </p:nvGrpSpPr>
          <p:grpSpPr>
            <a:xfrm>
              <a:off x="2846919" y="1508841"/>
              <a:ext cx="742538" cy="369332"/>
              <a:chOff x="2846919" y="1508841"/>
              <a:chExt cx="742538" cy="369332"/>
            </a:xfrm>
          </p:grpSpPr>
          <p:sp>
            <p:nvSpPr>
              <p:cNvPr id="78" name="文字方塊 77"/>
              <p:cNvSpPr txBox="1"/>
              <p:nvPr/>
            </p:nvSpPr>
            <p:spPr>
              <a:xfrm>
                <a:off x="2846919" y="150884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accent4">
                        <a:lumMod val="50000"/>
                        <a:lumOff val="50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政府</a:t>
                </a:r>
                <a:endParaRPr lang="zh-TW" altLang="en-US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732" y="1661107"/>
                <a:ext cx="85725" cy="8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85" name="矩形 84"/>
          <p:cNvSpPr/>
          <p:nvPr/>
        </p:nvSpPr>
        <p:spPr>
          <a:xfrm>
            <a:off x="5794875" y="3968853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農委會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臺大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研討會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466397" y="43339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確定名稱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806878" y="4673385"/>
            <a:ext cx="16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農業區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V.S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農場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9" y="4125340"/>
            <a:ext cx="85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直線單箭頭接點 93"/>
          <p:cNvCxnSpPr/>
          <p:nvPr/>
        </p:nvCxnSpPr>
        <p:spPr>
          <a:xfrm>
            <a:off x="6121150" y="4518613"/>
            <a:ext cx="331338" cy="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53" y="4812013"/>
            <a:ext cx="85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" name="群組 108"/>
          <p:cNvGrpSpPr/>
          <p:nvPr/>
        </p:nvGrpSpPr>
        <p:grpSpPr>
          <a:xfrm>
            <a:off x="7657476" y="4481694"/>
            <a:ext cx="1204577" cy="369332"/>
            <a:chOff x="4263467" y="4673385"/>
            <a:chExt cx="1204577" cy="369332"/>
          </a:xfrm>
        </p:grpSpPr>
        <p:sp>
          <p:nvSpPr>
            <p:cNvPr id="89" name="矩形 88"/>
            <p:cNvSpPr/>
            <p:nvPr/>
          </p:nvSpPr>
          <p:spPr>
            <a:xfrm>
              <a:off x="4360048" y="467338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市民農園</a:t>
              </a: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467" y="4812012"/>
              <a:ext cx="85725" cy="9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" name="矩形 95"/>
          <p:cNvSpPr/>
          <p:nvPr/>
        </p:nvSpPr>
        <p:spPr>
          <a:xfrm>
            <a:off x="4849397" y="2249266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生態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健康</a:t>
            </a:r>
            <a:r>
              <a:rPr lang="zh-TW" alt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旅遊</a:t>
            </a:r>
          </a:p>
        </p:txBody>
      </p:sp>
      <p:sp>
        <p:nvSpPr>
          <p:cNvPr id="97" name="矩形 96"/>
          <p:cNvSpPr/>
          <p:nvPr/>
        </p:nvSpPr>
        <p:spPr>
          <a:xfrm>
            <a:off x="4791215" y="187473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呼應國家觀光政策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101" name="群組 100"/>
          <p:cNvGrpSpPr/>
          <p:nvPr/>
        </p:nvGrpSpPr>
        <p:grpSpPr>
          <a:xfrm>
            <a:off x="4957535" y="1508841"/>
            <a:ext cx="1698683" cy="369332"/>
            <a:chOff x="4441267" y="840164"/>
            <a:chExt cx="1698683" cy="369332"/>
          </a:xfrm>
        </p:grpSpPr>
        <p:sp>
          <p:nvSpPr>
            <p:cNvPr id="95" name="矩形 94"/>
            <p:cNvSpPr/>
            <p:nvPr/>
          </p:nvSpPr>
          <p:spPr>
            <a:xfrm>
              <a:off x="4441267" y="84016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政策</a:t>
              </a:r>
              <a:endParaRPr lang="zh-TW" alt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cxnSp>
          <p:nvCxnSpPr>
            <p:cNvPr id="99" name="直線單箭頭接點 98"/>
            <p:cNvCxnSpPr/>
            <p:nvPr/>
          </p:nvCxnSpPr>
          <p:spPr>
            <a:xfrm>
              <a:off x="5040600" y="1024830"/>
              <a:ext cx="4184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字方塊 99"/>
            <p:cNvSpPr txBox="1"/>
            <p:nvPr/>
          </p:nvSpPr>
          <p:spPr>
            <a:xfrm>
              <a:off x="5493619" y="84016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法律</a:t>
              </a: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27" y="2346573"/>
            <a:ext cx="9207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75" y="2000290"/>
            <a:ext cx="96837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19" y="1670980"/>
            <a:ext cx="85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1389293"/>
            <a:ext cx="854777" cy="854777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7433542" y="27565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質的提升</a:t>
            </a:r>
          </a:p>
        </p:txBody>
      </p:sp>
      <p:sp>
        <p:nvSpPr>
          <p:cNvPr id="104" name="矩形 103"/>
          <p:cNvSpPr/>
          <p:nvPr/>
        </p:nvSpPr>
        <p:spPr>
          <a:xfrm>
            <a:off x="7495554" y="3123961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e.g.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評選、評鑑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426658" y="35181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永續發展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04" y="2888375"/>
            <a:ext cx="85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97" y="3627377"/>
            <a:ext cx="857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直線接點 110"/>
          <p:cNvCxnSpPr>
            <a:stCxn id="32" idx="27"/>
          </p:cNvCxnSpPr>
          <p:nvPr/>
        </p:nvCxnSpPr>
        <p:spPr>
          <a:xfrm flipV="1">
            <a:off x="-22870" y="3266593"/>
            <a:ext cx="1883417" cy="1325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>
            <a:off x="1876359" y="1302486"/>
            <a:ext cx="4410460" cy="961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/>
          <p:nvPr/>
        </p:nvCxnSpPr>
        <p:spPr>
          <a:xfrm>
            <a:off x="6887312" y="2734298"/>
            <a:ext cx="228209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>
            <a:off x="5556868" y="3900943"/>
            <a:ext cx="361254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8098914" y="4899551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2">
                    <a:lumMod val="65000"/>
                  </a:schemeClr>
                </a:solidFill>
              </a:rPr>
              <a:t>參考資料</a:t>
            </a:r>
            <a:r>
              <a:rPr lang="en-US" altLang="zh-TW" sz="1200" dirty="0">
                <a:solidFill>
                  <a:schemeClr val="accent2">
                    <a:lumMod val="65000"/>
                  </a:schemeClr>
                </a:solidFill>
              </a:rPr>
              <a:t>(</a:t>
            </a:r>
            <a:r>
              <a:rPr lang="zh-TW" altLang="en-US" sz="1200" dirty="0" smtClean="0">
                <a:solidFill>
                  <a:schemeClr val="accent2">
                    <a:lumMod val="65000"/>
                  </a:schemeClr>
                </a:solidFill>
              </a:rPr>
              <a:t>註</a:t>
            </a:r>
            <a:r>
              <a:rPr lang="en-US" altLang="zh-TW" sz="1200" dirty="0" smtClean="0">
                <a:solidFill>
                  <a:schemeClr val="accent2">
                    <a:lumMod val="65000"/>
                  </a:schemeClr>
                </a:solidFill>
              </a:rPr>
              <a:t>2)</a:t>
            </a:r>
            <a:endParaRPr lang="en-US" altLang="zh-TW" sz="1200" dirty="0">
              <a:solidFill>
                <a:schemeClr val="accent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5" r="23201" b="71000"/>
          <a:stretch/>
        </p:blipFill>
        <p:spPr>
          <a:xfrm>
            <a:off x="3707905" y="864096"/>
            <a:ext cx="2664296" cy="1491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5" y="1531765"/>
            <a:ext cx="3840465" cy="3840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6" y="2775070"/>
            <a:ext cx="1936383" cy="1936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1760" y="1942356"/>
            <a:ext cx="4416590" cy="19389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03</a:t>
            </a:r>
            <a:r>
              <a:rPr lang="zh-TW" altLang="en-US" sz="6000" dirty="0" smtClean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 實地</a:t>
            </a:r>
            <a:r>
              <a:rPr lang="zh-TW" altLang="en-US" sz="6000" dirty="0">
                <a:solidFill>
                  <a:srgbClr val="829662"/>
                </a:solidFill>
                <a:latin typeface="Ohka" panose="02000609000000000000" pitchFamily="49" charset="-128"/>
                <a:ea typeface="Ohka" panose="02000609000000000000" pitchFamily="49" charset="-128"/>
              </a:rPr>
              <a:t>探訪</a:t>
            </a:r>
          </a:p>
          <a:p>
            <a:endParaRPr lang="zh-CN" altLang="en-US" sz="6000" dirty="0">
              <a:solidFill>
                <a:srgbClr val="829662"/>
              </a:solidFill>
              <a:latin typeface="Ohka" panose="02000609000000000000" pitchFamily="49" charset="-128"/>
              <a:ea typeface="Ohka" panose="02000609000000000000" pitchFamily="49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812" y="3264670"/>
            <a:ext cx="2451507" cy="2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6530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267494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一、我們的行程</a:t>
            </a:r>
            <a:endParaRPr lang="zh-TW" altLang="en-US" sz="44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699792" y="2687602"/>
            <a:ext cx="792088" cy="0"/>
          </a:xfrm>
          <a:prstGeom prst="straightConnector1">
            <a:avLst/>
          </a:prstGeom>
          <a:ln w="28575">
            <a:solidFill>
              <a:schemeClr val="accent2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868144" y="2687602"/>
            <a:ext cx="792088" cy="0"/>
          </a:xfrm>
          <a:prstGeom prst="straightConnector1">
            <a:avLst/>
          </a:prstGeom>
          <a:ln w="28575">
            <a:solidFill>
              <a:schemeClr val="accent2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67462" y="4546328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09﹕20</a:t>
            </a:r>
            <a:endParaRPr lang="zh-TW" altLang="en-US" sz="3000" b="1" dirty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96700" y="4549511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rgbClr val="00B050"/>
                </a:solidFill>
                <a:latin typeface="Aunt-沉魅体" panose="020B0604000101010104" pitchFamily="34" charset="-122"/>
                <a:ea typeface="Aunt-沉魅体" panose="020B0604000101010104" pitchFamily="34" charset="-122"/>
              </a:rPr>
              <a:t>13﹕10</a:t>
            </a:r>
            <a:endParaRPr lang="zh-TW" altLang="en-US" sz="3000" b="1" dirty="0">
              <a:solidFill>
                <a:srgbClr val="00B050"/>
              </a:solidFill>
              <a:latin typeface="Aunt-沉魅体" panose="020B0604000101010104" pitchFamily="34" charset="-122"/>
              <a:ea typeface="Aunt-沉魅体" panose="020B0604000101010104" pitchFamily="34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24811" y="4549511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latin typeface="Aunt-沉魅体" panose="020B0604000101010104" pitchFamily="34" charset="-122"/>
                <a:ea typeface="Aunt-沉魅体" panose="020B0604000101010104" pitchFamily="34" charset="-122"/>
              </a:rPr>
              <a:t>14﹕00</a:t>
            </a:r>
            <a:endParaRPr lang="zh-TW" altLang="en-US" sz="3000" b="1" dirty="0">
              <a:latin typeface="Aunt-沉魅体" panose="020B0604000101010104" pitchFamily="34" charset="-122"/>
              <a:ea typeface="Aunt-沉魅体" panose="020B0604000101010104" pitchFamily="34" charset="-122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85" y="9653"/>
            <a:ext cx="1027307" cy="1027307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347727" y="1203549"/>
            <a:ext cx="2236510" cy="3369694"/>
            <a:chOff x="347727" y="1203549"/>
            <a:chExt cx="2236510" cy="3369694"/>
          </a:xfrm>
        </p:grpSpPr>
        <p:cxnSp>
          <p:nvCxnSpPr>
            <p:cNvPr id="20" name="直線接點 19"/>
            <p:cNvCxnSpPr>
              <a:stCxn id="8" idx="1"/>
              <a:endCxn id="8" idx="3"/>
            </p:cNvCxnSpPr>
            <p:nvPr/>
          </p:nvCxnSpPr>
          <p:spPr>
            <a:xfrm>
              <a:off x="379006" y="3169087"/>
              <a:ext cx="208590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群組 28"/>
            <p:cNvGrpSpPr/>
            <p:nvPr/>
          </p:nvGrpSpPr>
          <p:grpSpPr>
            <a:xfrm>
              <a:off x="347727" y="1203549"/>
              <a:ext cx="2236510" cy="3369694"/>
              <a:chOff x="347727" y="966252"/>
              <a:chExt cx="2236510" cy="3369694"/>
            </a:xfrm>
          </p:grpSpPr>
          <p:sp>
            <p:nvSpPr>
              <p:cNvPr id="8" name="框架 7"/>
              <p:cNvSpPr/>
              <p:nvPr/>
            </p:nvSpPr>
            <p:spPr>
              <a:xfrm>
                <a:off x="379006" y="1527634"/>
                <a:ext cx="2085900" cy="2808312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群組 27"/>
              <p:cNvGrpSpPr/>
              <p:nvPr/>
            </p:nvGrpSpPr>
            <p:grpSpPr>
              <a:xfrm>
                <a:off x="347727" y="966252"/>
                <a:ext cx="2236510" cy="3342779"/>
                <a:chOff x="347727" y="966252"/>
                <a:chExt cx="2236510" cy="3342779"/>
              </a:xfrm>
            </p:grpSpPr>
            <p:sp>
              <p:nvSpPr>
                <p:cNvPr id="5" name="文字方塊 4"/>
                <p:cNvSpPr txBox="1"/>
                <p:nvPr/>
              </p:nvSpPr>
              <p:spPr>
                <a:xfrm>
                  <a:off x="347727" y="1610385"/>
                  <a:ext cx="2236510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4000" dirty="0" smtClean="0">
                      <a:solidFill>
                        <a:srgbClr val="92D050"/>
                      </a:solidFill>
                      <a:latin typeface="Cambria Math" panose="02040503050406030204" pitchFamily="18" charset="0"/>
                      <a:ea typeface="Arial Unicode MS" panose="020B0604020202020204" pitchFamily="34" charset="-120"/>
                      <a:cs typeface="Arial Unicode MS" panose="020B0604020202020204" pitchFamily="34" charset="-120"/>
                    </a:rPr>
                    <a:t>官老爺</a:t>
                  </a:r>
                  <a:endParaRPr lang="en-US" altLang="zh-TW" sz="4000" dirty="0" smtClean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0"/>
                  </a:endParaRPr>
                </a:p>
                <a:p>
                  <a:r>
                    <a:rPr lang="zh-TW" altLang="en-US" sz="4000" dirty="0">
                      <a:solidFill>
                        <a:srgbClr val="92D050"/>
                      </a:solidFill>
                      <a:latin typeface="Cambria Math" panose="02040503050406030204" pitchFamily="18" charset="0"/>
                      <a:ea typeface="Arial Unicode MS" panose="020B0604020202020204" pitchFamily="34" charset="-120"/>
                      <a:cs typeface="Arial Unicode MS" panose="020B0604020202020204" pitchFamily="34" charset="-120"/>
                    </a:rPr>
                    <a:t>休閒農場</a:t>
                  </a:r>
                </a:p>
              </p:txBody>
            </p:sp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036" y="2952803"/>
                  <a:ext cx="2032754" cy="1356228"/>
                </a:xfrm>
                <a:prstGeom prst="rect">
                  <a:avLst/>
                </a:prstGeom>
              </p:spPr>
            </p:pic>
            <p:pic>
              <p:nvPicPr>
                <p:cNvPr id="27" name="圖片 2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1070"/>
                <a:stretch/>
              </p:blipFill>
              <p:spPr>
                <a:xfrm>
                  <a:off x="952096" y="966252"/>
                  <a:ext cx="952633" cy="5613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4" name="群組 33"/>
          <p:cNvGrpSpPr/>
          <p:nvPr/>
        </p:nvGrpSpPr>
        <p:grpSpPr>
          <a:xfrm>
            <a:off x="6711850" y="1223765"/>
            <a:ext cx="2364750" cy="3364134"/>
            <a:chOff x="6711850" y="1223765"/>
            <a:chExt cx="2364750" cy="3364134"/>
          </a:xfrm>
        </p:grpSpPr>
        <p:grpSp>
          <p:nvGrpSpPr>
            <p:cNvPr id="31" name="群組 30"/>
            <p:cNvGrpSpPr/>
            <p:nvPr/>
          </p:nvGrpSpPr>
          <p:grpSpPr>
            <a:xfrm>
              <a:off x="6711850" y="1223765"/>
              <a:ext cx="2364750" cy="3364134"/>
              <a:chOff x="6701993" y="971812"/>
              <a:chExt cx="2364750" cy="3364134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6701993" y="1684903"/>
                <a:ext cx="236475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400" dirty="0" smtClean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天</a:t>
                </a:r>
                <a:r>
                  <a:rPr lang="zh-TW" altLang="en-US" sz="3400" dirty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送</a:t>
                </a:r>
                <a:r>
                  <a:rPr lang="zh-TW" altLang="en-US" sz="3400" dirty="0" smtClean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埤</a:t>
                </a:r>
                <a:endParaRPr lang="en-US" altLang="zh-TW" sz="3400" dirty="0" smtClean="0">
                  <a:solidFill>
                    <a:srgbClr val="55BD47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  <a:p>
                <a:r>
                  <a:rPr lang="zh-TW" altLang="en-US" sz="3400" dirty="0" smtClean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休閒</a:t>
                </a:r>
                <a:r>
                  <a:rPr lang="zh-TW" altLang="en-US" sz="3400" dirty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農業</a:t>
                </a:r>
                <a:r>
                  <a:rPr lang="zh-TW" altLang="en-US" sz="3400" dirty="0" smtClean="0">
                    <a:solidFill>
                      <a:srgbClr val="55BD47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區</a:t>
                </a:r>
                <a:endParaRPr lang="en-US" altLang="zh-TW" sz="3400" dirty="0" smtClean="0">
                  <a:solidFill>
                    <a:srgbClr val="55BD47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0" name="框架 9"/>
              <p:cNvSpPr/>
              <p:nvPr/>
            </p:nvSpPr>
            <p:spPr>
              <a:xfrm>
                <a:off x="6804248" y="1527634"/>
                <a:ext cx="2160240" cy="2808312"/>
              </a:xfrm>
              <a:prstGeom prst="frame">
                <a:avLst>
                  <a:gd name="adj1" fmla="val 441"/>
                </a:avLst>
              </a:prstGeom>
              <a:ln>
                <a:solidFill>
                  <a:srgbClr val="55B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直線接點 24"/>
              <p:cNvCxnSpPr>
                <a:stCxn id="10" idx="1"/>
                <a:endCxn id="10" idx="3"/>
              </p:cNvCxnSpPr>
              <p:nvPr/>
            </p:nvCxnSpPr>
            <p:spPr>
              <a:xfrm>
                <a:off x="6804248" y="2931790"/>
                <a:ext cx="2160240" cy="0"/>
              </a:xfrm>
              <a:prstGeom prst="line">
                <a:avLst/>
              </a:prstGeom>
              <a:ln w="28575">
                <a:solidFill>
                  <a:srgbClr val="55B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911" y="971812"/>
                <a:ext cx="950913" cy="56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9" b="13799"/>
            <a:stretch/>
          </p:blipFill>
          <p:spPr>
            <a:xfrm>
              <a:off x="6859017" y="3211618"/>
              <a:ext cx="2070413" cy="1359411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3533302" y="1229325"/>
            <a:ext cx="2236510" cy="3364134"/>
            <a:chOff x="3533302" y="1229325"/>
            <a:chExt cx="2236510" cy="3364134"/>
          </a:xfrm>
        </p:grpSpPr>
        <p:grpSp>
          <p:nvGrpSpPr>
            <p:cNvPr id="30" name="群組 29"/>
            <p:cNvGrpSpPr/>
            <p:nvPr/>
          </p:nvGrpSpPr>
          <p:grpSpPr>
            <a:xfrm>
              <a:off x="3533302" y="1229325"/>
              <a:ext cx="2236510" cy="3364134"/>
              <a:chOff x="3561756" y="971812"/>
              <a:chExt cx="2236510" cy="3364134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3561756" y="1587011"/>
                <a:ext cx="223651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dirty="0" smtClean="0">
                    <a:solidFill>
                      <a:srgbClr val="00B853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耕堡</a:t>
                </a:r>
                <a:endParaRPr lang="en-US" altLang="zh-TW" sz="4000" dirty="0" smtClean="0">
                  <a:solidFill>
                    <a:srgbClr val="00B853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  <a:p>
                <a:r>
                  <a:rPr lang="zh-TW" altLang="en-US" sz="4000" dirty="0" smtClean="0">
                    <a:solidFill>
                      <a:srgbClr val="00B853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休閒農場</a:t>
                </a:r>
                <a:endParaRPr lang="zh-TW" altLang="en-US" sz="4000" dirty="0">
                  <a:solidFill>
                    <a:srgbClr val="00B853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9" name="框架 8"/>
              <p:cNvSpPr/>
              <p:nvPr/>
            </p:nvSpPr>
            <p:spPr>
              <a:xfrm>
                <a:off x="3635896" y="1527634"/>
                <a:ext cx="2088232" cy="2808312"/>
              </a:xfrm>
              <a:prstGeom prst="frame">
                <a:avLst>
                  <a:gd name="adj1" fmla="val 0"/>
                </a:avLst>
              </a:prstGeom>
              <a:solidFill>
                <a:srgbClr val="00B853"/>
              </a:solidFill>
              <a:ln>
                <a:solidFill>
                  <a:srgbClr val="00B8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直線接點 22"/>
              <p:cNvCxnSpPr>
                <a:stCxn id="9" idx="1"/>
                <a:endCxn id="9" idx="3"/>
              </p:cNvCxnSpPr>
              <p:nvPr/>
            </p:nvCxnSpPr>
            <p:spPr>
              <a:xfrm>
                <a:off x="3635896" y="2931790"/>
                <a:ext cx="2088232" cy="0"/>
              </a:xfrm>
              <a:prstGeom prst="line">
                <a:avLst/>
              </a:prstGeom>
              <a:ln w="28575">
                <a:solidFill>
                  <a:srgbClr val="00B8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4555" y="971812"/>
                <a:ext cx="950913" cy="56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00" y="3222247"/>
              <a:ext cx="1357212" cy="1357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5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自定义 3723">
      <a:dk1>
        <a:srgbClr val="779B37"/>
      </a:dk1>
      <a:lt1>
        <a:srgbClr val="84B3A3"/>
      </a:lt1>
      <a:dk2>
        <a:srgbClr val="779B37"/>
      </a:dk2>
      <a:lt2>
        <a:srgbClr val="84B3A3"/>
      </a:lt2>
      <a:accent1>
        <a:srgbClr val="000000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temp">
      <a:majorFont>
        <a:latin typeface="微软雅黑 Light" panose="020F0302020204030204"/>
        <a:ea typeface="锐字工房云字库细圆GBK"/>
        <a:cs typeface=""/>
      </a:majorFont>
      <a:minorFont>
        <a:latin typeface="微软雅黑 Light" panose="020F0502020204030204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10432</TotalTime>
  <Words>927</Words>
  <Application>Microsoft Office PowerPoint</Application>
  <PresentationFormat>如螢幕大小 (16:9)</PresentationFormat>
  <Paragraphs>215</Paragraphs>
  <Slides>25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Office 主题​​</vt:lpstr>
      <vt:lpstr>Office Theme</vt:lpstr>
      <vt:lpstr>1_Office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2056</cp:revision>
  <dcterms:created xsi:type="dcterms:W3CDTF">2014-06-06T07:22:15Z</dcterms:created>
  <dcterms:modified xsi:type="dcterms:W3CDTF">2018-12-19T00:32:20Z</dcterms:modified>
</cp:coreProperties>
</file>